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Lst>
  <p:sldSz cx="9144000" cy="5143500" type="screen16x9"/>
  <p:notesSz cx="6858000" cy="9144000"/>
  <p:embeddedFontLst>
    <p:embeddedFont>
      <p:font typeface="Frank Ruhl Libre" pitchFamily="2" charset="-79"/>
      <p:regular r:id="rId42"/>
      <p:bold r:id="rId43"/>
    </p:embeddedFont>
    <p:embeddedFont>
      <p:font typeface="Montserrat" pitchFamily="2" charset="77"/>
      <p:regular r:id="rId44"/>
      <p:bold r:id="rId45"/>
      <p:italic r:id="rId46"/>
      <p:boldItalic r:id="rId47"/>
    </p:embeddedFont>
    <p:embeddedFont>
      <p:font typeface="Montserrat ExtraBold" panose="020F0502020204030204" pitchFamily="34" charset="0"/>
      <p:bold r:id="rId48"/>
      <p:italic r:id="rId49"/>
      <p:boldItalic r:id="rId50"/>
    </p:embeddedFont>
    <p:embeddedFont>
      <p:font typeface="Montserrat SemiBold" panose="020F0502020204030204" pitchFamily="34" charset="0"/>
      <p:regular r:id="rId51"/>
      <p:bold r:id="rId52"/>
      <p:italic r:id="rId53"/>
      <p:boldItalic r:id="rId54"/>
    </p:embeddedFont>
    <p:embeddedFont>
      <p:font typeface="Roboto" panose="02000000000000000000" pitchFamily="2"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81"/>
  </p:normalViewPr>
  <p:slideViewPr>
    <p:cSldViewPr snapToGrid="0">
      <p:cViewPr varScale="1">
        <p:scale>
          <a:sx n="121" d="100"/>
          <a:sy n="121" d="100"/>
        </p:scale>
        <p:origin x="82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jpg>
</file>

<file path=ppt/media/image15.gif>
</file>

<file path=ppt/media/image16.png>
</file>

<file path=ppt/media/image17.pn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086d9d98c9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086d9d98c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086d9d98c9_13_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086d9d98c9_13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086d9d98c9_13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086d9d98c9_13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086d9d98c9_13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086d9d98c9_1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086d9d98c9_13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086d9d98c9_13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086d9d98c9_13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086d9d98c9_13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086d9d98c9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086d9d98c9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086d9d98c9_13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086d9d98c9_13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086d9d98c9_2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086d9d98c9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b="1">
                <a:solidFill>
                  <a:schemeClr val="dk1"/>
                </a:solidFill>
              </a:rPr>
              <a:t>Switch to Python Notebook to show the code</a:t>
            </a:r>
            <a:endParaRPr sz="1400" b="1"/>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086d9d98c9_2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086d9d98c9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086d9d98c9_3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086d9d98c9_3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In this Section, we implemented classification models by inputting x and y. </a:t>
            </a:r>
            <a:endParaRPr sz="1400" b="1"/>
          </a:p>
          <a:p>
            <a:pPr marL="0" lvl="0" indent="0" algn="l" rtl="0">
              <a:spcBef>
                <a:spcPts val="0"/>
              </a:spcBef>
              <a:spcAft>
                <a:spcPts val="0"/>
              </a:spcAft>
              <a:buNone/>
            </a:pPr>
            <a:r>
              <a:rPr lang="en" sz="1400" b="1"/>
              <a:t>we use calculated returns as x variables and cluster label as y variables.</a:t>
            </a:r>
            <a:endParaRPr sz="1400" b="1"/>
          </a:p>
          <a:p>
            <a:pPr marL="0" lvl="0" indent="0" algn="l" rtl="0">
              <a:spcBef>
                <a:spcPts val="0"/>
              </a:spcBef>
              <a:spcAft>
                <a:spcPts val="0"/>
              </a:spcAft>
              <a:buNone/>
            </a:pPr>
            <a:r>
              <a:rPr lang="en" sz="1400" b="1"/>
              <a:t>Then we split the data into training and testing sets</a:t>
            </a:r>
            <a:endParaRPr sz="1400" b="1"/>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6d9d98c9_3_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086d9d98c9_3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086d9d98c9_2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086d9d98c9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Due to time limit, I will brief talk about the advantages of each model we used in the following parts</a:t>
            </a:r>
            <a:endParaRPr sz="1400" b="1"/>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086d9d98c9_3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086d9d98c9_3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086d9d98c9_3_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086d9d98c9_3_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086d9d98c9_3_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086d9d98c9_3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086d9d98c9_3_5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1086d9d98c9_3_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086d9d98c9_3_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1086d9d98c9_3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086d9d98c9_3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086d9d98c9_3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b="1">
                <a:solidFill>
                  <a:schemeClr val="dk1"/>
                </a:solidFill>
              </a:rPr>
              <a:t>Switch to Python Notebook to show the code</a:t>
            </a:r>
            <a:endParaRPr sz="1400" b="1"/>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086d9d98c9_3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086d9d98c9_3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b="1">
                <a:solidFill>
                  <a:schemeClr val="dk1"/>
                </a:solidFill>
              </a:rPr>
              <a:t>Switch to Python Notebook to show the code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86d9d98c9_2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86d9d98c9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Switch to Python Notebook to show the output</a:t>
            </a:r>
            <a:endParaRPr sz="1400" b="1"/>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086d9d98c9_3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086d9d98c9_3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086d9d98c9_3_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086d9d98c9_3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86d9d98c9_3_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86d9d98c9_3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086d9d98c9_3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086d9d98c9_3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086d9d98c9_3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1086d9d98c9_3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086d9d98c9_3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086d9d98c9_3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086d9d98c9_3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086d9d98c9_3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086d9d98c9_3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1086d9d98c9_3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086d9d98c9_3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086d9d98c9_3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1086d9d98c9_3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1086d9d98c9_3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086d9d98c9_3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086d9d98c9_3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086d9d98c9_3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086d9d98c9_3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86d9d98c9_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86d9d98c9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86d9d98c9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86d9d98c9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086d9d98c9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086d9d98c9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86d9d98c9_13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86d9d98c9_13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086d9d98c9_13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1086d9d98c9_13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086d9d98c9_13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086d9d98c9_13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20337"/>
        </a:solidFill>
        <a:effectLst/>
      </p:bgPr>
    </p:bg>
    <p:spTree>
      <p:nvGrpSpPr>
        <p:cNvPr id="1" name="Shape 8"/>
        <p:cNvGrpSpPr/>
        <p:nvPr/>
      </p:nvGrpSpPr>
      <p:grpSpPr>
        <a:xfrm>
          <a:off x="0" y="0"/>
          <a:ext cx="0" cy="0"/>
          <a:chOff x="0" y="0"/>
          <a:chExt cx="0" cy="0"/>
        </a:xfrm>
      </p:grpSpPr>
      <p:pic>
        <p:nvPicPr>
          <p:cNvPr id="9" name="Google Shape;9;p2" descr="Washington Square Arch in autumn."/>
          <p:cNvPicPr preferRelativeResize="0"/>
          <p:nvPr/>
        </p:nvPicPr>
        <p:blipFill rotWithShape="1">
          <a:blip r:embed="rId2">
            <a:alphaModFix amt="22000"/>
          </a:blip>
          <a:srcRect t="15647"/>
          <a:stretch/>
        </p:blipFill>
        <p:spPr>
          <a:xfrm>
            <a:off x="0" y="0"/>
            <a:ext cx="9144000" cy="5143500"/>
          </a:xfrm>
          <a:prstGeom prst="rect">
            <a:avLst/>
          </a:prstGeom>
          <a:noFill/>
          <a:ln>
            <a:noFill/>
          </a:ln>
        </p:spPr>
      </p:pic>
      <p:pic>
        <p:nvPicPr>
          <p:cNvPr id="10" name="Google Shape;10;p2" descr="New York University logo"/>
          <p:cNvPicPr preferRelativeResize="0"/>
          <p:nvPr/>
        </p:nvPicPr>
        <p:blipFill rotWithShape="1">
          <a:blip r:embed="rId3">
            <a:alphaModFix/>
          </a:blip>
          <a:srcRect/>
          <a:stretch/>
        </p:blipFill>
        <p:spPr>
          <a:xfrm>
            <a:off x="4047363" y="427947"/>
            <a:ext cx="1049175" cy="356100"/>
          </a:xfrm>
          <a:prstGeom prst="rect">
            <a:avLst/>
          </a:prstGeom>
          <a:noFill/>
          <a:ln>
            <a:noFill/>
          </a:ln>
        </p:spPr>
      </p:pic>
      <p:sp>
        <p:nvSpPr>
          <p:cNvPr id="11" name="Google Shape;11;p2"/>
          <p:cNvSpPr txBox="1">
            <a:spLocks noGrp="1"/>
          </p:cNvSpPr>
          <p:nvPr>
            <p:ph type="title"/>
          </p:nvPr>
        </p:nvSpPr>
        <p:spPr>
          <a:xfrm>
            <a:off x="904850" y="1253682"/>
            <a:ext cx="7333800" cy="1595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None/>
              <a:defRPr sz="7200">
                <a:solidFill>
                  <a:srgbClr val="FFFFFF"/>
                </a:solidFill>
              </a:defRPr>
            </a:lvl1pPr>
            <a:lvl2pPr lvl="1">
              <a:spcBef>
                <a:spcPts val="0"/>
              </a:spcBef>
              <a:spcAft>
                <a:spcPts val="0"/>
              </a:spcAft>
              <a:buNone/>
              <a:defRPr>
                <a:solidFill>
                  <a:srgbClr val="FFFFFF"/>
                </a:solidFill>
              </a:defRPr>
            </a:lvl2pPr>
            <a:lvl3pPr lvl="2">
              <a:spcBef>
                <a:spcPts val="0"/>
              </a:spcBef>
              <a:spcAft>
                <a:spcPts val="0"/>
              </a:spcAft>
              <a:buNone/>
              <a:defRPr>
                <a:solidFill>
                  <a:srgbClr val="FFFFFF"/>
                </a:solidFill>
              </a:defRPr>
            </a:lvl3pPr>
            <a:lvl4pPr lvl="3">
              <a:spcBef>
                <a:spcPts val="0"/>
              </a:spcBef>
              <a:spcAft>
                <a:spcPts val="0"/>
              </a:spcAft>
              <a:buNone/>
              <a:defRPr>
                <a:solidFill>
                  <a:srgbClr val="FFFFFF"/>
                </a:solidFill>
              </a:defRPr>
            </a:lvl4pPr>
            <a:lvl5pPr lvl="4">
              <a:spcBef>
                <a:spcPts val="0"/>
              </a:spcBef>
              <a:spcAft>
                <a:spcPts val="0"/>
              </a:spcAft>
              <a:buNone/>
              <a:defRPr>
                <a:solidFill>
                  <a:srgbClr val="FFFFFF"/>
                </a:solidFill>
              </a:defRPr>
            </a:lvl5pPr>
            <a:lvl6pPr lvl="5">
              <a:spcBef>
                <a:spcPts val="0"/>
              </a:spcBef>
              <a:spcAft>
                <a:spcPts val="0"/>
              </a:spcAft>
              <a:buNone/>
              <a:defRPr>
                <a:solidFill>
                  <a:srgbClr val="FFFFFF"/>
                </a:solidFill>
              </a:defRPr>
            </a:lvl6pPr>
            <a:lvl7pPr lvl="6">
              <a:spcBef>
                <a:spcPts val="0"/>
              </a:spcBef>
              <a:spcAft>
                <a:spcPts val="0"/>
              </a:spcAft>
              <a:buNone/>
              <a:defRPr>
                <a:solidFill>
                  <a:srgbClr val="FFFFFF"/>
                </a:solidFill>
              </a:defRPr>
            </a:lvl7pPr>
            <a:lvl8pPr lvl="7">
              <a:spcBef>
                <a:spcPts val="0"/>
              </a:spcBef>
              <a:spcAft>
                <a:spcPts val="0"/>
              </a:spcAft>
              <a:buNone/>
              <a:defRPr>
                <a:solidFill>
                  <a:srgbClr val="FFFFFF"/>
                </a:solidFill>
              </a:defRPr>
            </a:lvl8pPr>
            <a:lvl9pPr lvl="8">
              <a:spcBef>
                <a:spcPts val="0"/>
              </a:spcBef>
              <a:spcAft>
                <a:spcPts val="0"/>
              </a:spcAft>
              <a:buNone/>
              <a:defRPr>
                <a:solidFill>
                  <a:srgbClr val="FFFFFF"/>
                </a:solidFill>
              </a:defRPr>
            </a:lvl9pPr>
          </a:lstStyle>
          <a:p>
            <a:endParaRPr/>
          </a:p>
        </p:txBody>
      </p:sp>
      <p:sp>
        <p:nvSpPr>
          <p:cNvPr id="12" name="Google Shape;12;p2"/>
          <p:cNvSpPr txBox="1">
            <a:spLocks noGrp="1"/>
          </p:cNvSpPr>
          <p:nvPr>
            <p:ph type="subTitle" idx="1"/>
          </p:nvPr>
        </p:nvSpPr>
        <p:spPr>
          <a:xfrm>
            <a:off x="2496200" y="3103614"/>
            <a:ext cx="4151400" cy="7008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13" name="Google Shape;13;p2"/>
          <p:cNvSpPr txBox="1">
            <a:spLocks noGrp="1"/>
          </p:cNvSpPr>
          <p:nvPr>
            <p:ph type="body" idx="2"/>
          </p:nvPr>
        </p:nvSpPr>
        <p:spPr>
          <a:xfrm>
            <a:off x="2496200" y="4155404"/>
            <a:ext cx="4151400" cy="304500"/>
          </a:xfrm>
          <a:prstGeom prst="rect">
            <a:avLst/>
          </a:prstGeom>
        </p:spPr>
        <p:txBody>
          <a:bodyPr spcFirstLastPara="1" wrap="square" lIns="91425" tIns="91425" rIns="91425" bIns="91425" anchor="t" anchorCtr="0">
            <a:noAutofit/>
          </a:bodyPr>
          <a:lstStyle>
            <a:lvl1pPr marL="457200" lvl="0"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1pPr>
            <a:lvl2pPr marL="914400" lvl="1"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2pPr>
            <a:lvl3pPr marL="1371600" lvl="2"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3pPr>
            <a:lvl4pPr marL="1828800" lvl="3"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4pPr>
            <a:lvl5pPr marL="2286000" lvl="4"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5pPr>
            <a:lvl6pPr marL="2743200" lvl="5"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6pPr>
            <a:lvl7pPr marL="3200400" lvl="6"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7pPr>
            <a:lvl8pPr marL="3657600" lvl="7"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8pPr>
            <a:lvl9pPr marL="4114800" lvl="8"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txBox="1">
            <a:spLocks noGrp="1"/>
          </p:cNvSpPr>
          <p:nvPr>
            <p:ph type="title" hasCustomPrompt="1"/>
          </p:nvPr>
        </p:nvSpPr>
        <p:spPr>
          <a:xfrm>
            <a:off x="311700" y="606575"/>
            <a:ext cx="8520600" cy="16710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57068C"/>
              </a:buClr>
              <a:buSzPts val="13000"/>
              <a:buNone/>
              <a:defRPr sz="13000">
                <a:solidFill>
                  <a:srgbClr val="57068C"/>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7" name="Google Shape;57;p11"/>
          <p:cNvSpPr txBox="1">
            <a:spLocks noGrp="1"/>
          </p:cNvSpPr>
          <p:nvPr>
            <p:ph type="body" idx="1"/>
          </p:nvPr>
        </p:nvSpPr>
        <p:spPr>
          <a:xfrm>
            <a:off x="3007950" y="3094875"/>
            <a:ext cx="3128100" cy="11868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sz="1100"/>
            </a:lvl1pPr>
            <a:lvl2pPr marL="914400" lvl="1" indent="-298450" algn="ctr">
              <a:spcBef>
                <a:spcPts val="0"/>
              </a:spcBef>
              <a:spcAft>
                <a:spcPts val="0"/>
              </a:spcAft>
              <a:buSzPts val="1100"/>
              <a:buChar char="○"/>
              <a:defRPr sz="1100"/>
            </a:lvl2pPr>
            <a:lvl3pPr marL="1371600" lvl="2" indent="-298450" algn="ctr">
              <a:spcBef>
                <a:spcPts val="0"/>
              </a:spcBef>
              <a:spcAft>
                <a:spcPts val="0"/>
              </a:spcAft>
              <a:buSzPts val="1100"/>
              <a:buChar char="■"/>
              <a:defRPr sz="1100"/>
            </a:lvl3pPr>
            <a:lvl4pPr marL="1828800" lvl="3" indent="-298450" algn="ctr">
              <a:spcBef>
                <a:spcPts val="0"/>
              </a:spcBef>
              <a:spcAft>
                <a:spcPts val="0"/>
              </a:spcAft>
              <a:buSzPts val="1100"/>
              <a:buChar char="●"/>
              <a:defRPr sz="1100"/>
            </a:lvl4pPr>
            <a:lvl5pPr marL="2286000" lvl="4" indent="-298450" algn="ctr">
              <a:spcBef>
                <a:spcPts val="0"/>
              </a:spcBef>
              <a:spcAft>
                <a:spcPts val="0"/>
              </a:spcAft>
              <a:buSzPts val="1100"/>
              <a:buChar char="○"/>
              <a:defRPr sz="1100"/>
            </a:lvl5pPr>
            <a:lvl6pPr marL="2743200" lvl="5" indent="-298450" algn="ctr">
              <a:spcBef>
                <a:spcPts val="0"/>
              </a:spcBef>
              <a:spcAft>
                <a:spcPts val="0"/>
              </a:spcAft>
              <a:buSzPts val="1100"/>
              <a:buChar char="■"/>
              <a:defRPr sz="1100"/>
            </a:lvl6pPr>
            <a:lvl7pPr marL="3200400" lvl="6" indent="-298450" algn="ctr">
              <a:spcBef>
                <a:spcPts val="0"/>
              </a:spcBef>
              <a:spcAft>
                <a:spcPts val="0"/>
              </a:spcAft>
              <a:buSzPts val="1100"/>
              <a:buChar char="●"/>
              <a:defRPr sz="1100"/>
            </a:lvl7pPr>
            <a:lvl8pPr marL="3657600" lvl="7" indent="-298450" algn="ctr">
              <a:spcBef>
                <a:spcPts val="0"/>
              </a:spcBef>
              <a:spcAft>
                <a:spcPts val="0"/>
              </a:spcAft>
              <a:buSzPts val="1100"/>
              <a:buChar char="○"/>
              <a:defRPr sz="1100"/>
            </a:lvl8pPr>
            <a:lvl9pPr marL="4114800" lvl="8" indent="-298450" algn="ctr">
              <a:spcBef>
                <a:spcPts val="0"/>
              </a:spcBef>
              <a:spcAft>
                <a:spcPts val="0"/>
              </a:spcAft>
              <a:buSzPts val="1100"/>
              <a:buChar char="■"/>
              <a:defRPr sz="1100"/>
            </a:lvl9pPr>
          </a:lstStyle>
          <a:p>
            <a:endParaRPr/>
          </a:p>
        </p:txBody>
      </p:sp>
      <p:pic>
        <p:nvPicPr>
          <p:cNvPr id="58" name="Google Shape;58;p11"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59" name="Google Shape;59;p11"/>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
        <p:nvSpPr>
          <p:cNvPr id="60" name="Google Shape;60;p11"/>
          <p:cNvSpPr txBox="1">
            <a:spLocks noGrp="1"/>
          </p:cNvSpPr>
          <p:nvPr>
            <p:ph type="subTitle" idx="2"/>
          </p:nvPr>
        </p:nvSpPr>
        <p:spPr>
          <a:xfrm>
            <a:off x="1429500" y="2353776"/>
            <a:ext cx="6285000" cy="4638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2800" b="1">
                <a:solidFill>
                  <a:schemeClr val="accent1"/>
                </a:solidFill>
                <a:latin typeface="Frank Ruhl Libre"/>
                <a:ea typeface="Frank Ruhl Libre"/>
                <a:cs typeface="Frank Ruhl Libre"/>
                <a:sym typeface="Frank Ruhl Libre"/>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and Text">
  <p:cSld name="CUSTOM">
    <p:spTree>
      <p:nvGrpSpPr>
        <p:cNvPr id="1" name="Shape 61"/>
        <p:cNvGrpSpPr/>
        <p:nvPr/>
      </p:nvGrpSpPr>
      <p:grpSpPr>
        <a:xfrm>
          <a:off x="0" y="0"/>
          <a:ext cx="0" cy="0"/>
          <a:chOff x="0" y="0"/>
          <a:chExt cx="0" cy="0"/>
        </a:xfrm>
      </p:grpSpPr>
      <p:pic>
        <p:nvPicPr>
          <p:cNvPr id="62" name="Google Shape;62;p12"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63" name="Google Shape;63;p12"/>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
        <p:nvSpPr>
          <p:cNvPr id="64" name="Google Shape;64;p12"/>
          <p:cNvSpPr txBox="1">
            <a:spLocks noGrp="1"/>
          </p:cNvSpPr>
          <p:nvPr>
            <p:ph type="title"/>
          </p:nvPr>
        </p:nvSpPr>
        <p:spPr>
          <a:xfrm>
            <a:off x="4969800" y="1412750"/>
            <a:ext cx="3766800" cy="13746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Clr>
                <a:srgbClr val="57068C"/>
              </a:buClr>
              <a:buSzPts val="3600"/>
              <a:buNone/>
              <a:defRPr>
                <a:solidFill>
                  <a:srgbClr val="57068C"/>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12"/>
          <p:cNvSpPr txBox="1">
            <a:spLocks noGrp="1"/>
          </p:cNvSpPr>
          <p:nvPr>
            <p:ph type="body" idx="1"/>
          </p:nvPr>
        </p:nvSpPr>
        <p:spPr>
          <a:xfrm>
            <a:off x="4969675" y="2901150"/>
            <a:ext cx="3766800" cy="1374600"/>
          </a:xfrm>
          <a:prstGeom prst="rect">
            <a:avLst/>
          </a:prstGeom>
        </p:spPr>
        <p:txBody>
          <a:bodyPr spcFirstLastPara="1" wrap="square" lIns="91425" tIns="91425" rIns="91425" bIns="91425" anchor="t" anchorCtr="0">
            <a:noAutofit/>
          </a:bodyPr>
          <a:lstStyle>
            <a:lvl1pPr marL="457200" lvl="0" indent="-298450" rtl="0">
              <a:lnSpc>
                <a:spcPct val="125000"/>
              </a:lnSpc>
              <a:spcBef>
                <a:spcPts val="0"/>
              </a:spcBef>
              <a:spcAft>
                <a:spcPts val="0"/>
              </a:spcAft>
              <a:buSzPts val="1100"/>
              <a:buChar char="●"/>
              <a:defRPr sz="1100"/>
            </a:lvl1pPr>
            <a:lvl2pPr marL="914400" lvl="1" indent="-298450" rtl="0">
              <a:lnSpc>
                <a:spcPct val="125000"/>
              </a:lnSpc>
              <a:spcBef>
                <a:spcPts val="800"/>
              </a:spcBef>
              <a:spcAft>
                <a:spcPts val="0"/>
              </a:spcAft>
              <a:buSzPts val="1100"/>
              <a:buChar char="○"/>
              <a:defRPr sz="1100"/>
            </a:lvl2pPr>
            <a:lvl3pPr marL="1371600" lvl="2" indent="-298450" rtl="0">
              <a:lnSpc>
                <a:spcPct val="125000"/>
              </a:lnSpc>
              <a:spcBef>
                <a:spcPts val="800"/>
              </a:spcBef>
              <a:spcAft>
                <a:spcPts val="0"/>
              </a:spcAft>
              <a:buSzPts val="1100"/>
              <a:buChar char="■"/>
              <a:defRPr sz="1100"/>
            </a:lvl3pPr>
            <a:lvl4pPr marL="1828800" lvl="3" indent="-298450" rtl="0">
              <a:lnSpc>
                <a:spcPct val="125000"/>
              </a:lnSpc>
              <a:spcBef>
                <a:spcPts val="800"/>
              </a:spcBef>
              <a:spcAft>
                <a:spcPts val="0"/>
              </a:spcAft>
              <a:buSzPts val="1100"/>
              <a:buChar char="●"/>
              <a:defRPr sz="1100"/>
            </a:lvl4pPr>
            <a:lvl5pPr marL="2286000" lvl="4" indent="-298450" rtl="0">
              <a:lnSpc>
                <a:spcPct val="125000"/>
              </a:lnSpc>
              <a:spcBef>
                <a:spcPts val="800"/>
              </a:spcBef>
              <a:spcAft>
                <a:spcPts val="0"/>
              </a:spcAft>
              <a:buSzPts val="1100"/>
              <a:buChar char="○"/>
              <a:defRPr sz="1100"/>
            </a:lvl5pPr>
            <a:lvl6pPr marL="2743200" lvl="5" indent="-298450" rtl="0">
              <a:lnSpc>
                <a:spcPct val="125000"/>
              </a:lnSpc>
              <a:spcBef>
                <a:spcPts val="800"/>
              </a:spcBef>
              <a:spcAft>
                <a:spcPts val="0"/>
              </a:spcAft>
              <a:buSzPts val="1100"/>
              <a:buChar char="■"/>
              <a:defRPr sz="1100"/>
            </a:lvl6pPr>
            <a:lvl7pPr marL="3200400" lvl="6" indent="-298450" rtl="0">
              <a:lnSpc>
                <a:spcPct val="125000"/>
              </a:lnSpc>
              <a:spcBef>
                <a:spcPts val="800"/>
              </a:spcBef>
              <a:spcAft>
                <a:spcPts val="0"/>
              </a:spcAft>
              <a:buSzPts val="1100"/>
              <a:buChar char="●"/>
              <a:defRPr sz="1100"/>
            </a:lvl7pPr>
            <a:lvl8pPr marL="3657600" lvl="7" indent="-298450" rtl="0">
              <a:lnSpc>
                <a:spcPct val="125000"/>
              </a:lnSpc>
              <a:spcBef>
                <a:spcPts val="800"/>
              </a:spcBef>
              <a:spcAft>
                <a:spcPts val="0"/>
              </a:spcAft>
              <a:buSzPts val="1100"/>
              <a:buChar char="○"/>
              <a:defRPr sz="1100"/>
            </a:lvl8pPr>
            <a:lvl9pPr marL="4114800" lvl="8" indent="-298450" rtl="0">
              <a:lnSpc>
                <a:spcPct val="125000"/>
              </a:lnSpc>
              <a:spcBef>
                <a:spcPts val="800"/>
              </a:spcBef>
              <a:spcAft>
                <a:spcPts val="800"/>
              </a:spcAft>
              <a:buSzPts val="1100"/>
              <a:buChar char="■"/>
              <a:defRPr sz="11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List">
  <p:cSld name="CUSTOM_1">
    <p:spTree>
      <p:nvGrpSpPr>
        <p:cNvPr id="1" name="Shape 66"/>
        <p:cNvGrpSpPr/>
        <p:nvPr/>
      </p:nvGrpSpPr>
      <p:grpSpPr>
        <a:xfrm>
          <a:off x="0" y="0"/>
          <a:ext cx="0" cy="0"/>
          <a:chOff x="0" y="0"/>
          <a:chExt cx="0" cy="0"/>
        </a:xfrm>
      </p:grpSpPr>
      <p:pic>
        <p:nvPicPr>
          <p:cNvPr id="67" name="Google Shape;67;p13"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68" name="Google Shape;68;p13"/>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
        <p:nvSpPr>
          <p:cNvPr id="69" name="Google Shape;69;p13"/>
          <p:cNvSpPr txBox="1">
            <a:spLocks noGrp="1"/>
          </p:cNvSpPr>
          <p:nvPr>
            <p:ph type="title"/>
          </p:nvPr>
        </p:nvSpPr>
        <p:spPr>
          <a:xfrm>
            <a:off x="311700" y="587975"/>
            <a:ext cx="3610800" cy="8916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Clr>
                <a:srgbClr val="57068C"/>
              </a:buClr>
              <a:buSzPts val="4000"/>
              <a:buNone/>
              <a:defRPr sz="4000">
                <a:solidFill>
                  <a:srgbClr val="57068C"/>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3"/>
          <p:cNvSpPr txBox="1">
            <a:spLocks noGrp="1"/>
          </p:cNvSpPr>
          <p:nvPr>
            <p:ph type="body" idx="1"/>
          </p:nvPr>
        </p:nvSpPr>
        <p:spPr>
          <a:xfrm>
            <a:off x="311700" y="1836175"/>
            <a:ext cx="3610800" cy="2439600"/>
          </a:xfrm>
          <a:prstGeom prst="rect">
            <a:avLst/>
          </a:prstGeom>
        </p:spPr>
        <p:txBody>
          <a:bodyPr spcFirstLastPara="1" wrap="square" lIns="91425" tIns="91425" rIns="91425" bIns="91425" anchor="t" anchorCtr="0">
            <a:noAutofit/>
          </a:bodyPr>
          <a:lstStyle>
            <a:lvl1pPr marL="457200" lvl="0" indent="-317500" rtl="0">
              <a:lnSpc>
                <a:spcPct val="125000"/>
              </a:lnSpc>
              <a:spcBef>
                <a:spcPts val="0"/>
              </a:spcBef>
              <a:spcAft>
                <a:spcPts val="0"/>
              </a:spcAft>
              <a:buSzPts val="1400"/>
              <a:buChar char="●"/>
              <a:defRPr sz="1400"/>
            </a:lvl1pPr>
            <a:lvl2pPr marL="914400" lvl="1" indent="-317500" rtl="0">
              <a:lnSpc>
                <a:spcPct val="125000"/>
              </a:lnSpc>
              <a:spcBef>
                <a:spcPts val="800"/>
              </a:spcBef>
              <a:spcAft>
                <a:spcPts val="0"/>
              </a:spcAft>
              <a:buSzPts val="1400"/>
              <a:buChar char="○"/>
              <a:defRPr/>
            </a:lvl2pPr>
            <a:lvl3pPr marL="1371600" lvl="2" indent="-317500" rtl="0">
              <a:lnSpc>
                <a:spcPct val="125000"/>
              </a:lnSpc>
              <a:spcBef>
                <a:spcPts val="800"/>
              </a:spcBef>
              <a:spcAft>
                <a:spcPts val="0"/>
              </a:spcAft>
              <a:buSzPts val="1400"/>
              <a:buChar char="■"/>
              <a:defRPr/>
            </a:lvl3pPr>
            <a:lvl4pPr marL="1828800" lvl="3" indent="-317500" rtl="0">
              <a:lnSpc>
                <a:spcPct val="125000"/>
              </a:lnSpc>
              <a:spcBef>
                <a:spcPts val="800"/>
              </a:spcBef>
              <a:spcAft>
                <a:spcPts val="0"/>
              </a:spcAft>
              <a:buSzPts val="1400"/>
              <a:buChar char="●"/>
              <a:defRPr/>
            </a:lvl4pPr>
            <a:lvl5pPr marL="2286000" lvl="4" indent="-317500" rtl="0">
              <a:lnSpc>
                <a:spcPct val="125000"/>
              </a:lnSpc>
              <a:spcBef>
                <a:spcPts val="800"/>
              </a:spcBef>
              <a:spcAft>
                <a:spcPts val="0"/>
              </a:spcAft>
              <a:buSzPts val="1400"/>
              <a:buChar char="○"/>
              <a:defRPr/>
            </a:lvl5pPr>
            <a:lvl6pPr marL="2743200" lvl="5" indent="-317500" rtl="0">
              <a:lnSpc>
                <a:spcPct val="125000"/>
              </a:lnSpc>
              <a:spcBef>
                <a:spcPts val="800"/>
              </a:spcBef>
              <a:spcAft>
                <a:spcPts val="0"/>
              </a:spcAft>
              <a:buSzPts val="1400"/>
              <a:buChar char="■"/>
              <a:defRPr/>
            </a:lvl6pPr>
            <a:lvl7pPr marL="3200400" lvl="6" indent="-317500" rtl="0">
              <a:lnSpc>
                <a:spcPct val="125000"/>
              </a:lnSpc>
              <a:spcBef>
                <a:spcPts val="800"/>
              </a:spcBef>
              <a:spcAft>
                <a:spcPts val="0"/>
              </a:spcAft>
              <a:buSzPts val="1400"/>
              <a:buChar char="●"/>
              <a:defRPr/>
            </a:lvl7pPr>
            <a:lvl8pPr marL="3657600" lvl="7" indent="-317500" rtl="0">
              <a:lnSpc>
                <a:spcPct val="125000"/>
              </a:lnSpc>
              <a:spcBef>
                <a:spcPts val="800"/>
              </a:spcBef>
              <a:spcAft>
                <a:spcPts val="0"/>
              </a:spcAft>
              <a:buSzPts val="1400"/>
              <a:buChar char="○"/>
              <a:defRPr/>
            </a:lvl8pPr>
            <a:lvl9pPr marL="4114800" lvl="8" indent="-317500" rtl="0">
              <a:lnSpc>
                <a:spcPct val="125000"/>
              </a:lnSpc>
              <a:spcBef>
                <a:spcPts val="800"/>
              </a:spcBef>
              <a:spcAft>
                <a:spcPts val="800"/>
              </a:spcAft>
              <a:buSzPts val="1400"/>
              <a:buChar char="■"/>
              <a:defRPr/>
            </a:lvl9pPr>
          </a:lstStyle>
          <a:p>
            <a:endParaRPr/>
          </a:p>
        </p:txBody>
      </p:sp>
      <p:sp>
        <p:nvSpPr>
          <p:cNvPr id="71" name="Google Shape;71;p13"/>
          <p:cNvSpPr txBox="1"/>
          <p:nvPr/>
        </p:nvSpPr>
        <p:spPr>
          <a:xfrm>
            <a:off x="5958050" y="683000"/>
            <a:ext cx="2778600" cy="109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a:latin typeface="Montserrat"/>
              <a:ea typeface="Montserrat"/>
              <a:cs typeface="Montserrat"/>
              <a:sym typeface="Montserrat"/>
            </a:endParaRPr>
          </a:p>
        </p:txBody>
      </p:sp>
      <p:sp>
        <p:nvSpPr>
          <p:cNvPr id="72" name="Google Shape;72;p13"/>
          <p:cNvSpPr txBox="1">
            <a:spLocks noGrp="1"/>
          </p:cNvSpPr>
          <p:nvPr>
            <p:ph type="body" idx="2"/>
          </p:nvPr>
        </p:nvSpPr>
        <p:spPr>
          <a:xfrm>
            <a:off x="5824575" y="683050"/>
            <a:ext cx="2911800" cy="1096800"/>
          </a:xfrm>
          <a:prstGeom prst="rect">
            <a:avLst/>
          </a:prstGeom>
        </p:spPr>
        <p:txBody>
          <a:bodyPr spcFirstLastPara="1" wrap="square" lIns="91425" tIns="91425" rIns="91425" bIns="91425" anchor="ctr" anchorCtr="0">
            <a:noAutofit/>
          </a:bodyPr>
          <a:lstStyle>
            <a:lvl1pPr marL="457200" lvl="0" indent="-292100">
              <a:spcBef>
                <a:spcPts val="0"/>
              </a:spcBef>
              <a:spcAft>
                <a:spcPts val="0"/>
              </a:spcAft>
              <a:buSzPts val="1000"/>
              <a:buChar char="●"/>
              <a:defRPr sz="1000"/>
            </a:lvl1pPr>
            <a:lvl2pPr marL="914400" lvl="1" indent="-292100">
              <a:spcBef>
                <a:spcPts val="600"/>
              </a:spcBef>
              <a:spcAft>
                <a:spcPts val="0"/>
              </a:spcAft>
              <a:buSzPts val="1000"/>
              <a:buChar char="○"/>
              <a:defRPr sz="1000"/>
            </a:lvl2pPr>
            <a:lvl3pPr marL="1371600" lvl="2" indent="-292100">
              <a:spcBef>
                <a:spcPts val="600"/>
              </a:spcBef>
              <a:spcAft>
                <a:spcPts val="0"/>
              </a:spcAft>
              <a:buSzPts val="1000"/>
              <a:buChar char="■"/>
              <a:defRPr sz="1000"/>
            </a:lvl3pPr>
            <a:lvl4pPr marL="1828800" lvl="3" indent="-292100">
              <a:spcBef>
                <a:spcPts val="600"/>
              </a:spcBef>
              <a:spcAft>
                <a:spcPts val="0"/>
              </a:spcAft>
              <a:buSzPts val="1000"/>
              <a:buChar char="●"/>
              <a:defRPr sz="1000"/>
            </a:lvl4pPr>
            <a:lvl5pPr marL="2286000" lvl="4" indent="-292100">
              <a:spcBef>
                <a:spcPts val="600"/>
              </a:spcBef>
              <a:spcAft>
                <a:spcPts val="0"/>
              </a:spcAft>
              <a:buSzPts val="1000"/>
              <a:buChar char="○"/>
              <a:defRPr sz="1000"/>
            </a:lvl5pPr>
            <a:lvl6pPr marL="2743200" lvl="5" indent="-292100">
              <a:spcBef>
                <a:spcPts val="600"/>
              </a:spcBef>
              <a:spcAft>
                <a:spcPts val="0"/>
              </a:spcAft>
              <a:buSzPts val="1000"/>
              <a:buChar char="■"/>
              <a:defRPr sz="1000"/>
            </a:lvl6pPr>
            <a:lvl7pPr marL="3200400" lvl="6" indent="-292100">
              <a:spcBef>
                <a:spcPts val="600"/>
              </a:spcBef>
              <a:spcAft>
                <a:spcPts val="0"/>
              </a:spcAft>
              <a:buSzPts val="1000"/>
              <a:buChar char="●"/>
              <a:defRPr sz="1000"/>
            </a:lvl7pPr>
            <a:lvl8pPr marL="3657600" lvl="7" indent="-292100">
              <a:spcBef>
                <a:spcPts val="600"/>
              </a:spcBef>
              <a:spcAft>
                <a:spcPts val="0"/>
              </a:spcAft>
              <a:buSzPts val="1000"/>
              <a:buChar char="○"/>
              <a:defRPr sz="1000"/>
            </a:lvl8pPr>
            <a:lvl9pPr marL="4114800" lvl="8" indent="-292100">
              <a:spcBef>
                <a:spcPts val="600"/>
              </a:spcBef>
              <a:spcAft>
                <a:spcPts val="600"/>
              </a:spcAft>
              <a:buSzPts val="1000"/>
              <a:buChar char="■"/>
              <a:defRPr sz="1000"/>
            </a:lvl9pPr>
          </a:lstStyle>
          <a:p>
            <a:endParaRPr/>
          </a:p>
        </p:txBody>
      </p:sp>
      <p:sp>
        <p:nvSpPr>
          <p:cNvPr id="73" name="Google Shape;73;p13"/>
          <p:cNvSpPr txBox="1">
            <a:spLocks noGrp="1"/>
          </p:cNvSpPr>
          <p:nvPr>
            <p:ph type="body" idx="3"/>
          </p:nvPr>
        </p:nvSpPr>
        <p:spPr>
          <a:xfrm>
            <a:off x="5824575" y="1931875"/>
            <a:ext cx="2911800" cy="10968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SzPts val="1000"/>
              <a:buChar char="●"/>
              <a:defRPr sz="1000"/>
            </a:lvl1pPr>
            <a:lvl2pPr marL="914400" lvl="1" indent="-292100" rtl="0">
              <a:spcBef>
                <a:spcPts val="600"/>
              </a:spcBef>
              <a:spcAft>
                <a:spcPts val="0"/>
              </a:spcAft>
              <a:buSzPts val="1000"/>
              <a:buChar char="○"/>
              <a:defRPr sz="1000"/>
            </a:lvl2pPr>
            <a:lvl3pPr marL="1371600" lvl="2" indent="-292100" rtl="0">
              <a:spcBef>
                <a:spcPts val="600"/>
              </a:spcBef>
              <a:spcAft>
                <a:spcPts val="0"/>
              </a:spcAft>
              <a:buSzPts val="1000"/>
              <a:buChar char="■"/>
              <a:defRPr sz="1000"/>
            </a:lvl3pPr>
            <a:lvl4pPr marL="1828800" lvl="3" indent="-292100" rtl="0">
              <a:spcBef>
                <a:spcPts val="600"/>
              </a:spcBef>
              <a:spcAft>
                <a:spcPts val="0"/>
              </a:spcAft>
              <a:buSzPts val="1000"/>
              <a:buChar char="●"/>
              <a:defRPr sz="1000"/>
            </a:lvl4pPr>
            <a:lvl5pPr marL="2286000" lvl="4" indent="-292100" rtl="0">
              <a:spcBef>
                <a:spcPts val="600"/>
              </a:spcBef>
              <a:spcAft>
                <a:spcPts val="0"/>
              </a:spcAft>
              <a:buSzPts val="1000"/>
              <a:buChar char="○"/>
              <a:defRPr sz="1000"/>
            </a:lvl5pPr>
            <a:lvl6pPr marL="2743200" lvl="5" indent="-292100" rtl="0">
              <a:spcBef>
                <a:spcPts val="600"/>
              </a:spcBef>
              <a:spcAft>
                <a:spcPts val="0"/>
              </a:spcAft>
              <a:buSzPts val="1000"/>
              <a:buChar char="■"/>
              <a:defRPr sz="1000"/>
            </a:lvl6pPr>
            <a:lvl7pPr marL="3200400" lvl="6" indent="-292100" rtl="0">
              <a:spcBef>
                <a:spcPts val="600"/>
              </a:spcBef>
              <a:spcAft>
                <a:spcPts val="0"/>
              </a:spcAft>
              <a:buSzPts val="1000"/>
              <a:buChar char="●"/>
              <a:defRPr sz="1000"/>
            </a:lvl7pPr>
            <a:lvl8pPr marL="3657600" lvl="7" indent="-292100" rtl="0">
              <a:spcBef>
                <a:spcPts val="600"/>
              </a:spcBef>
              <a:spcAft>
                <a:spcPts val="0"/>
              </a:spcAft>
              <a:buSzPts val="1000"/>
              <a:buChar char="○"/>
              <a:defRPr sz="1000"/>
            </a:lvl8pPr>
            <a:lvl9pPr marL="4114800" lvl="8" indent="-292100" rtl="0">
              <a:spcBef>
                <a:spcPts val="600"/>
              </a:spcBef>
              <a:spcAft>
                <a:spcPts val="600"/>
              </a:spcAft>
              <a:buSzPts val="1000"/>
              <a:buChar char="■"/>
              <a:defRPr sz="1000"/>
            </a:lvl9pPr>
          </a:lstStyle>
          <a:p>
            <a:endParaRPr/>
          </a:p>
        </p:txBody>
      </p:sp>
      <p:sp>
        <p:nvSpPr>
          <p:cNvPr id="74" name="Google Shape;74;p13"/>
          <p:cNvSpPr txBox="1">
            <a:spLocks noGrp="1"/>
          </p:cNvSpPr>
          <p:nvPr>
            <p:ph type="body" idx="4"/>
          </p:nvPr>
        </p:nvSpPr>
        <p:spPr>
          <a:xfrm>
            <a:off x="5824575" y="3180700"/>
            <a:ext cx="2911800" cy="10968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SzPts val="1000"/>
              <a:buChar char="●"/>
              <a:defRPr sz="1000"/>
            </a:lvl1pPr>
            <a:lvl2pPr marL="914400" lvl="1" indent="-292100" rtl="0">
              <a:spcBef>
                <a:spcPts val="600"/>
              </a:spcBef>
              <a:spcAft>
                <a:spcPts val="0"/>
              </a:spcAft>
              <a:buSzPts val="1000"/>
              <a:buChar char="○"/>
              <a:defRPr sz="1000"/>
            </a:lvl2pPr>
            <a:lvl3pPr marL="1371600" lvl="2" indent="-292100" rtl="0">
              <a:spcBef>
                <a:spcPts val="600"/>
              </a:spcBef>
              <a:spcAft>
                <a:spcPts val="0"/>
              </a:spcAft>
              <a:buSzPts val="1000"/>
              <a:buChar char="■"/>
              <a:defRPr sz="1000"/>
            </a:lvl3pPr>
            <a:lvl4pPr marL="1828800" lvl="3" indent="-292100" rtl="0">
              <a:spcBef>
                <a:spcPts val="600"/>
              </a:spcBef>
              <a:spcAft>
                <a:spcPts val="0"/>
              </a:spcAft>
              <a:buSzPts val="1000"/>
              <a:buChar char="●"/>
              <a:defRPr sz="1000"/>
            </a:lvl4pPr>
            <a:lvl5pPr marL="2286000" lvl="4" indent="-292100" rtl="0">
              <a:spcBef>
                <a:spcPts val="600"/>
              </a:spcBef>
              <a:spcAft>
                <a:spcPts val="0"/>
              </a:spcAft>
              <a:buSzPts val="1000"/>
              <a:buChar char="○"/>
              <a:defRPr sz="1000"/>
            </a:lvl5pPr>
            <a:lvl6pPr marL="2743200" lvl="5" indent="-292100" rtl="0">
              <a:spcBef>
                <a:spcPts val="600"/>
              </a:spcBef>
              <a:spcAft>
                <a:spcPts val="0"/>
              </a:spcAft>
              <a:buSzPts val="1000"/>
              <a:buChar char="■"/>
              <a:defRPr sz="1000"/>
            </a:lvl6pPr>
            <a:lvl7pPr marL="3200400" lvl="6" indent="-292100" rtl="0">
              <a:spcBef>
                <a:spcPts val="600"/>
              </a:spcBef>
              <a:spcAft>
                <a:spcPts val="0"/>
              </a:spcAft>
              <a:buSzPts val="1000"/>
              <a:buChar char="●"/>
              <a:defRPr sz="1000"/>
            </a:lvl7pPr>
            <a:lvl8pPr marL="3657600" lvl="7" indent="-292100" rtl="0">
              <a:spcBef>
                <a:spcPts val="600"/>
              </a:spcBef>
              <a:spcAft>
                <a:spcPts val="0"/>
              </a:spcAft>
              <a:buSzPts val="1000"/>
              <a:buChar char="○"/>
              <a:defRPr sz="1000"/>
            </a:lvl8pPr>
            <a:lvl9pPr marL="4114800" lvl="8" indent="-292100" rtl="0">
              <a:spcBef>
                <a:spcPts val="600"/>
              </a:spcBef>
              <a:spcAft>
                <a:spcPts val="600"/>
              </a:spcAft>
              <a:buSzPts val="1000"/>
              <a:buChar char="■"/>
              <a:defRPr sz="1000"/>
            </a:lvl9pPr>
          </a:lstStyle>
          <a:p>
            <a:endParaRPr/>
          </a:p>
        </p:txBody>
      </p:sp>
    </p:spTree>
  </p:cSld>
  <p:clrMapOvr>
    <a:masterClrMapping/>
  </p:clrMapOvr>
  <p:extLst>
    <p:ext uri="{DCECCB84-F9BA-43D5-87BE-67443E8EF086}">
      <p15:sldGuideLst xmlns:p15="http://schemas.microsoft.com/office/powerpoint/2012/main">
        <p15:guide id="1" pos="2880">
          <p15:clr>
            <a:srgbClr val="FA7B17"/>
          </p15:clr>
        </p15:guide>
        <p15:guide id="2" orient="horz" pos="432">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1">
  <p:cSld name="CUSTOM_2">
    <p:bg>
      <p:bgPr>
        <a:solidFill>
          <a:srgbClr val="220337"/>
        </a:solidFill>
        <a:effectLst/>
      </p:bgPr>
    </p:bg>
    <p:spTree>
      <p:nvGrpSpPr>
        <p:cNvPr id="1" name="Shape 75"/>
        <p:cNvGrpSpPr/>
        <p:nvPr/>
      </p:nvGrpSpPr>
      <p:grpSpPr>
        <a:xfrm>
          <a:off x="0" y="0"/>
          <a:ext cx="0" cy="0"/>
          <a:chOff x="0" y="0"/>
          <a:chExt cx="0" cy="0"/>
        </a:xfrm>
      </p:grpSpPr>
      <p:pic>
        <p:nvPicPr>
          <p:cNvPr id="76" name="Google Shape;76;p14" descr=" "/>
          <p:cNvPicPr preferRelativeResize="0"/>
          <p:nvPr/>
        </p:nvPicPr>
        <p:blipFill rotWithShape="1">
          <a:blip r:embed="rId2">
            <a:alphaModFix amt="22000"/>
          </a:blip>
          <a:srcRect t="15647"/>
          <a:stretch/>
        </p:blipFill>
        <p:spPr>
          <a:xfrm>
            <a:off x="0" y="0"/>
            <a:ext cx="9144000" cy="5143500"/>
          </a:xfrm>
          <a:prstGeom prst="rect">
            <a:avLst/>
          </a:prstGeom>
          <a:noFill/>
          <a:ln>
            <a:noFill/>
          </a:ln>
        </p:spPr>
      </p:pic>
      <p:pic>
        <p:nvPicPr>
          <p:cNvPr id="77" name="Google Shape;77;p14" descr=" "/>
          <p:cNvPicPr preferRelativeResize="0"/>
          <p:nvPr/>
        </p:nvPicPr>
        <p:blipFill rotWithShape="1">
          <a:blip r:embed="rId3">
            <a:alphaModFix/>
          </a:blip>
          <a:srcRect/>
          <a:stretch/>
        </p:blipFill>
        <p:spPr>
          <a:xfrm>
            <a:off x="407175" y="4539121"/>
            <a:ext cx="776077" cy="263400"/>
          </a:xfrm>
          <a:prstGeom prst="rect">
            <a:avLst/>
          </a:prstGeom>
          <a:noFill/>
          <a:ln>
            <a:noFill/>
          </a:ln>
        </p:spPr>
      </p:pic>
      <p:sp>
        <p:nvSpPr>
          <p:cNvPr id="78" name="Google Shape;78;p14"/>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rgbClr val="FFFFFF"/>
                </a:solidFill>
                <a:latin typeface="Montserrat"/>
                <a:ea typeface="Montserrat"/>
                <a:cs typeface="Montserrat"/>
                <a:sym typeface="Montserrat"/>
              </a:rPr>
              <a:t>‹#›</a:t>
            </a:fld>
            <a:endParaRPr sz="700" b="1">
              <a:solidFill>
                <a:srgbClr val="FFFFFF"/>
              </a:solidFill>
              <a:latin typeface="Montserrat"/>
              <a:ea typeface="Montserrat"/>
              <a:cs typeface="Montserrat"/>
              <a:sym typeface="Montserrat"/>
            </a:endParaRPr>
          </a:p>
        </p:txBody>
      </p:sp>
      <p:sp>
        <p:nvSpPr>
          <p:cNvPr id="79" name="Google Shape;79;p14"/>
          <p:cNvSpPr txBox="1">
            <a:spLocks noGrp="1"/>
          </p:cNvSpPr>
          <p:nvPr>
            <p:ph type="title"/>
          </p:nvPr>
        </p:nvSpPr>
        <p:spPr>
          <a:xfrm>
            <a:off x="904850" y="1264532"/>
            <a:ext cx="6710700" cy="15951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None/>
              <a:defRPr sz="60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80" name="Google Shape;80;p14"/>
          <p:cNvSpPr txBox="1">
            <a:spLocks noGrp="1"/>
          </p:cNvSpPr>
          <p:nvPr>
            <p:ph type="subTitle" idx="1"/>
          </p:nvPr>
        </p:nvSpPr>
        <p:spPr>
          <a:xfrm>
            <a:off x="974919" y="3029082"/>
            <a:ext cx="3715200" cy="5007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pic>
        <p:nvPicPr>
          <p:cNvPr id="81" name="Google Shape;81;p14" descr="&quot;"/>
          <p:cNvPicPr preferRelativeResize="0"/>
          <p:nvPr/>
        </p:nvPicPr>
        <p:blipFill>
          <a:blip r:embed="rId4">
            <a:alphaModFix amt="30000"/>
          </a:blip>
          <a:stretch>
            <a:fillRect/>
          </a:stretch>
        </p:blipFill>
        <p:spPr>
          <a:xfrm>
            <a:off x="364347" y="371225"/>
            <a:ext cx="1546225" cy="11702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2">
  <p:cSld name="CUSTOM_3">
    <p:bg>
      <p:bgPr>
        <a:solidFill>
          <a:schemeClr val="lt2"/>
        </a:solidFill>
        <a:effectLst/>
      </p:bgPr>
    </p:bg>
    <p:spTree>
      <p:nvGrpSpPr>
        <p:cNvPr id="1" name="Shape 82"/>
        <p:cNvGrpSpPr/>
        <p:nvPr/>
      </p:nvGrpSpPr>
      <p:grpSpPr>
        <a:xfrm>
          <a:off x="0" y="0"/>
          <a:ext cx="0" cy="0"/>
          <a:chOff x="0" y="0"/>
          <a:chExt cx="0" cy="0"/>
        </a:xfrm>
      </p:grpSpPr>
      <p:sp>
        <p:nvSpPr>
          <p:cNvPr id="83" name="Google Shape;83;p15" descr=" "/>
          <p:cNvSpPr/>
          <p:nvPr/>
        </p:nvSpPr>
        <p:spPr>
          <a:xfrm>
            <a:off x="166025" y="147625"/>
            <a:ext cx="8830200" cy="4872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 name="Google Shape;84;p15"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85" name="Google Shape;85;p15"/>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
        <p:nvSpPr>
          <p:cNvPr id="86" name="Google Shape;86;p15"/>
          <p:cNvSpPr txBox="1">
            <a:spLocks noGrp="1"/>
          </p:cNvSpPr>
          <p:nvPr>
            <p:ph type="title"/>
          </p:nvPr>
        </p:nvSpPr>
        <p:spPr>
          <a:xfrm>
            <a:off x="592275" y="522825"/>
            <a:ext cx="8144400" cy="37530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None/>
              <a:defRPr sz="6000">
                <a:solidFill>
                  <a:schemeClr val="dk1"/>
                </a:solidFill>
              </a:defRPr>
            </a:lvl1pPr>
            <a:lvl2pPr lvl="1" rtl="0">
              <a:spcBef>
                <a:spcPts val="0"/>
              </a:spcBef>
              <a:spcAft>
                <a:spcPts val="0"/>
              </a:spcAft>
              <a:buNone/>
              <a:defRPr>
                <a:solidFill>
                  <a:schemeClr val="dk1"/>
                </a:solidFill>
              </a:defRPr>
            </a:lvl2pPr>
            <a:lvl3pPr lvl="2" rtl="0">
              <a:spcBef>
                <a:spcPts val="0"/>
              </a:spcBef>
              <a:spcAft>
                <a:spcPts val="0"/>
              </a:spcAft>
              <a:buNone/>
              <a:defRPr>
                <a:solidFill>
                  <a:schemeClr val="dk1"/>
                </a:solidFill>
              </a:defRPr>
            </a:lvl3pPr>
            <a:lvl4pPr lvl="3" rtl="0">
              <a:spcBef>
                <a:spcPts val="0"/>
              </a:spcBef>
              <a:spcAft>
                <a:spcPts val="0"/>
              </a:spcAft>
              <a:buNone/>
              <a:defRPr>
                <a:solidFill>
                  <a:schemeClr val="dk1"/>
                </a:solidFill>
              </a:defRPr>
            </a:lvl4pPr>
            <a:lvl5pPr lvl="4" rtl="0">
              <a:spcBef>
                <a:spcPts val="0"/>
              </a:spcBef>
              <a:spcAft>
                <a:spcPts val="0"/>
              </a:spcAft>
              <a:buNone/>
              <a:defRPr>
                <a:solidFill>
                  <a:schemeClr val="dk1"/>
                </a:solidFill>
              </a:defRPr>
            </a:lvl5pPr>
            <a:lvl6pPr lvl="5" rtl="0">
              <a:spcBef>
                <a:spcPts val="0"/>
              </a:spcBef>
              <a:spcAft>
                <a:spcPts val="0"/>
              </a:spcAft>
              <a:buNone/>
              <a:defRPr>
                <a:solidFill>
                  <a:schemeClr val="dk1"/>
                </a:solidFill>
              </a:defRPr>
            </a:lvl6pPr>
            <a:lvl7pPr lvl="6" rtl="0">
              <a:spcBef>
                <a:spcPts val="0"/>
              </a:spcBef>
              <a:spcAft>
                <a:spcPts val="0"/>
              </a:spcAft>
              <a:buNone/>
              <a:defRPr>
                <a:solidFill>
                  <a:schemeClr val="dk1"/>
                </a:solidFill>
              </a:defRPr>
            </a:lvl7pPr>
            <a:lvl8pPr lvl="7" rtl="0">
              <a:spcBef>
                <a:spcPts val="0"/>
              </a:spcBef>
              <a:spcAft>
                <a:spcPts val="0"/>
              </a:spcAft>
              <a:buNone/>
              <a:defRPr>
                <a:solidFill>
                  <a:schemeClr val="dk1"/>
                </a:solidFill>
              </a:defRPr>
            </a:lvl8pPr>
            <a:lvl9pPr lvl="8" rtl="0">
              <a:spcBef>
                <a:spcPts val="0"/>
              </a:spcBef>
              <a:spcAft>
                <a:spcPts val="0"/>
              </a:spcAft>
              <a:buNone/>
              <a:defRPr>
                <a:solidFill>
                  <a:schemeClr val="dk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with folio" type="blank">
  <p:cSld name="BLANK">
    <p:spTree>
      <p:nvGrpSpPr>
        <p:cNvPr id="1" name="Shape 87"/>
        <p:cNvGrpSpPr/>
        <p:nvPr/>
      </p:nvGrpSpPr>
      <p:grpSpPr>
        <a:xfrm>
          <a:off x="0" y="0"/>
          <a:ext cx="0" cy="0"/>
          <a:chOff x="0" y="0"/>
          <a:chExt cx="0" cy="0"/>
        </a:xfrm>
      </p:grpSpPr>
      <p:pic>
        <p:nvPicPr>
          <p:cNvPr id="88" name="Google Shape;88;p16"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89" name="Google Shape;89;p16"/>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p:cSld name="BLANK_1">
    <p:spTree>
      <p:nvGrpSpPr>
        <p:cNvPr id="1" name="Shape 9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1506000" y="1385509"/>
            <a:ext cx="6131700" cy="16386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None/>
              <a:defRPr sz="6000"/>
            </a:lvl1pPr>
            <a:lvl2pPr lvl="1">
              <a:spcBef>
                <a:spcPts val="0"/>
              </a:spcBef>
              <a:spcAft>
                <a:spcPts val="0"/>
              </a:spcAft>
              <a:buNone/>
              <a:defRPr>
                <a:latin typeface="Montserrat"/>
                <a:ea typeface="Montserrat"/>
                <a:cs typeface="Montserrat"/>
                <a:sym typeface="Montserrat"/>
              </a:defRPr>
            </a:lvl2pPr>
            <a:lvl3pPr lvl="2">
              <a:spcBef>
                <a:spcPts val="0"/>
              </a:spcBef>
              <a:spcAft>
                <a:spcPts val="0"/>
              </a:spcAft>
              <a:buNone/>
              <a:defRPr>
                <a:latin typeface="Montserrat"/>
                <a:ea typeface="Montserrat"/>
                <a:cs typeface="Montserrat"/>
                <a:sym typeface="Montserrat"/>
              </a:defRPr>
            </a:lvl3pPr>
            <a:lvl4pPr lvl="3">
              <a:spcBef>
                <a:spcPts val="0"/>
              </a:spcBef>
              <a:spcAft>
                <a:spcPts val="0"/>
              </a:spcAft>
              <a:buNone/>
              <a:defRPr>
                <a:latin typeface="Montserrat"/>
                <a:ea typeface="Montserrat"/>
                <a:cs typeface="Montserrat"/>
                <a:sym typeface="Montserrat"/>
              </a:defRPr>
            </a:lvl4pPr>
            <a:lvl5pPr lvl="4">
              <a:spcBef>
                <a:spcPts val="0"/>
              </a:spcBef>
              <a:spcAft>
                <a:spcPts val="0"/>
              </a:spcAft>
              <a:buNone/>
              <a:defRPr>
                <a:latin typeface="Montserrat"/>
                <a:ea typeface="Montserrat"/>
                <a:cs typeface="Montserrat"/>
                <a:sym typeface="Montserrat"/>
              </a:defRPr>
            </a:lvl5pPr>
            <a:lvl6pPr lvl="5">
              <a:spcBef>
                <a:spcPts val="0"/>
              </a:spcBef>
              <a:spcAft>
                <a:spcPts val="0"/>
              </a:spcAft>
              <a:buNone/>
              <a:defRPr>
                <a:latin typeface="Montserrat"/>
                <a:ea typeface="Montserrat"/>
                <a:cs typeface="Montserrat"/>
                <a:sym typeface="Montserrat"/>
              </a:defRPr>
            </a:lvl6pPr>
            <a:lvl7pPr lvl="6">
              <a:spcBef>
                <a:spcPts val="0"/>
              </a:spcBef>
              <a:spcAft>
                <a:spcPts val="0"/>
              </a:spcAft>
              <a:buNone/>
              <a:defRPr>
                <a:latin typeface="Montserrat"/>
                <a:ea typeface="Montserrat"/>
                <a:cs typeface="Montserrat"/>
                <a:sym typeface="Montserrat"/>
              </a:defRPr>
            </a:lvl7pPr>
            <a:lvl8pPr lvl="7">
              <a:spcBef>
                <a:spcPts val="0"/>
              </a:spcBef>
              <a:spcAft>
                <a:spcPts val="0"/>
              </a:spcAft>
              <a:buNone/>
              <a:defRPr>
                <a:latin typeface="Montserrat"/>
                <a:ea typeface="Montserrat"/>
                <a:cs typeface="Montserrat"/>
                <a:sym typeface="Montserrat"/>
              </a:defRPr>
            </a:lvl8pPr>
            <a:lvl9pPr lvl="8">
              <a:spcBef>
                <a:spcPts val="0"/>
              </a:spcBef>
              <a:spcAft>
                <a:spcPts val="0"/>
              </a:spcAft>
              <a:buNone/>
              <a:defRPr>
                <a:latin typeface="Montserrat"/>
                <a:ea typeface="Montserrat"/>
                <a:cs typeface="Montserrat"/>
                <a:sym typeface="Montserrat"/>
              </a:defRPr>
            </a:lvl9pPr>
          </a:lstStyle>
          <a:p>
            <a:endParaRPr/>
          </a:p>
        </p:txBody>
      </p:sp>
      <p:sp>
        <p:nvSpPr>
          <p:cNvPr id="16" name="Google Shape;16;p3"/>
          <p:cNvSpPr txBox="1">
            <a:spLocks noGrp="1"/>
          </p:cNvSpPr>
          <p:nvPr>
            <p:ph type="subTitle" idx="1"/>
          </p:nvPr>
        </p:nvSpPr>
        <p:spPr>
          <a:xfrm>
            <a:off x="2462575" y="2959018"/>
            <a:ext cx="4218600" cy="734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solidFill>
                  <a:schemeClr val="dk1"/>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pic>
        <p:nvPicPr>
          <p:cNvPr id="19" name="Google Shape;19;p4"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20" name="Google Shape;20;p4"/>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Clr>
                <a:srgbClr val="57068C"/>
              </a:buClr>
              <a:buSzPts val="4800"/>
              <a:buNone/>
              <a:defRPr sz="4800">
                <a:solidFill>
                  <a:srgbClr val="57068C"/>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448400"/>
            <a:ext cx="6551100" cy="2246700"/>
          </a:xfrm>
          <a:prstGeom prst="rect">
            <a:avLst/>
          </a:prstGeom>
        </p:spPr>
        <p:txBody>
          <a:bodyPr spcFirstLastPara="1" wrap="square" lIns="91425" tIns="91425" rIns="91425" bIns="91425" anchor="t" anchorCtr="0">
            <a:noAutofit/>
          </a:bodyPr>
          <a:lstStyle>
            <a:lvl1pPr marL="457200" lvl="0" indent="-342900">
              <a:lnSpc>
                <a:spcPct val="125000"/>
              </a:lnSpc>
              <a:spcBef>
                <a:spcPts val="0"/>
              </a:spcBef>
              <a:spcAft>
                <a:spcPts val="0"/>
              </a:spcAft>
              <a:buSzPts val="1800"/>
              <a:buChar char="●"/>
              <a:defRPr/>
            </a:lvl1pPr>
            <a:lvl2pPr marL="914400" lvl="1" indent="-317500">
              <a:spcBef>
                <a:spcPts val="1000"/>
              </a:spcBef>
              <a:spcAft>
                <a:spcPts val="0"/>
              </a:spcAft>
              <a:buSzPts val="1400"/>
              <a:buChar char="○"/>
              <a:defRPr/>
            </a:lvl2pPr>
            <a:lvl3pPr marL="1371600" lvl="2" indent="-317500">
              <a:spcBef>
                <a:spcPts val="1000"/>
              </a:spcBef>
              <a:spcAft>
                <a:spcPts val="0"/>
              </a:spcAft>
              <a:buSzPts val="1400"/>
              <a:buChar char="■"/>
              <a:defRPr/>
            </a:lvl3pPr>
            <a:lvl4pPr marL="1828800" lvl="3" indent="-317500">
              <a:spcBef>
                <a:spcPts val="1000"/>
              </a:spcBef>
              <a:spcAft>
                <a:spcPts val="0"/>
              </a:spcAft>
              <a:buSzPts val="1400"/>
              <a:buChar char="●"/>
              <a:defRPr/>
            </a:lvl4pPr>
            <a:lvl5pPr marL="2286000" lvl="4" indent="-317500">
              <a:spcBef>
                <a:spcPts val="1000"/>
              </a:spcBef>
              <a:spcAft>
                <a:spcPts val="0"/>
              </a:spcAft>
              <a:buSzPts val="1400"/>
              <a:buChar char="○"/>
              <a:defRPr/>
            </a:lvl5pPr>
            <a:lvl6pPr marL="2743200" lvl="5" indent="-317500">
              <a:spcBef>
                <a:spcPts val="1000"/>
              </a:spcBef>
              <a:spcAft>
                <a:spcPts val="0"/>
              </a:spcAft>
              <a:buSzPts val="1400"/>
              <a:buChar char="■"/>
              <a:defRPr/>
            </a:lvl6pPr>
            <a:lvl7pPr marL="3200400" lvl="6" indent="-317500">
              <a:spcBef>
                <a:spcPts val="1000"/>
              </a:spcBef>
              <a:spcAft>
                <a:spcPts val="0"/>
              </a:spcAft>
              <a:buSzPts val="1400"/>
              <a:buChar char="●"/>
              <a:defRPr/>
            </a:lvl7pPr>
            <a:lvl8pPr marL="3657600" lvl="7" indent="-317500">
              <a:spcBef>
                <a:spcPts val="1000"/>
              </a:spcBef>
              <a:spcAft>
                <a:spcPts val="0"/>
              </a:spcAft>
              <a:buSzPts val="1400"/>
              <a:buChar char="○"/>
              <a:defRPr/>
            </a:lvl8pPr>
            <a:lvl9pPr marL="4114800" lvl="8" indent="-317500">
              <a:spcBef>
                <a:spcPts val="1000"/>
              </a:spcBef>
              <a:spcAft>
                <a:spcPts val="10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43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587970"/>
            <a:ext cx="4945500" cy="1137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rgbClr val="57068C"/>
              </a:buClr>
              <a:buSzPts val="4800"/>
              <a:buNone/>
              <a:defRPr sz="4800">
                <a:solidFill>
                  <a:srgbClr val="57068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311700" y="2467949"/>
            <a:ext cx="3999900" cy="1807800"/>
          </a:xfrm>
          <a:prstGeom prst="rect">
            <a:avLst/>
          </a:prstGeom>
        </p:spPr>
        <p:txBody>
          <a:bodyPr spcFirstLastPara="1" wrap="square" lIns="91425" tIns="91425" rIns="91425" bIns="91425" anchor="t" anchorCtr="0">
            <a:noAutofit/>
          </a:bodyPr>
          <a:lstStyle>
            <a:lvl1pPr marL="457200" lvl="0" indent="-304800">
              <a:lnSpc>
                <a:spcPct val="125000"/>
              </a:lnSpc>
              <a:spcBef>
                <a:spcPts val="0"/>
              </a:spcBef>
              <a:spcAft>
                <a:spcPts val="0"/>
              </a:spcAft>
              <a:buSzPts val="1200"/>
              <a:buChar char="●"/>
              <a:defRPr sz="1200"/>
            </a:lvl1pPr>
            <a:lvl2pPr marL="914400" lvl="1" indent="-304800">
              <a:lnSpc>
                <a:spcPct val="125000"/>
              </a:lnSpc>
              <a:spcBef>
                <a:spcPts val="800"/>
              </a:spcBef>
              <a:spcAft>
                <a:spcPts val="0"/>
              </a:spcAft>
              <a:buSzPts val="1200"/>
              <a:buChar char="○"/>
              <a:defRPr sz="1200"/>
            </a:lvl2pPr>
            <a:lvl3pPr marL="1371600" lvl="2" indent="-304800">
              <a:lnSpc>
                <a:spcPct val="125000"/>
              </a:lnSpc>
              <a:spcBef>
                <a:spcPts val="800"/>
              </a:spcBef>
              <a:spcAft>
                <a:spcPts val="0"/>
              </a:spcAft>
              <a:buSzPts val="1200"/>
              <a:buChar char="■"/>
              <a:defRPr sz="1200"/>
            </a:lvl3pPr>
            <a:lvl4pPr marL="1828800" lvl="3" indent="-304800">
              <a:lnSpc>
                <a:spcPct val="125000"/>
              </a:lnSpc>
              <a:spcBef>
                <a:spcPts val="800"/>
              </a:spcBef>
              <a:spcAft>
                <a:spcPts val="0"/>
              </a:spcAft>
              <a:buSzPts val="1200"/>
              <a:buChar char="●"/>
              <a:defRPr sz="1200"/>
            </a:lvl4pPr>
            <a:lvl5pPr marL="2286000" lvl="4" indent="-304800">
              <a:lnSpc>
                <a:spcPct val="125000"/>
              </a:lnSpc>
              <a:spcBef>
                <a:spcPts val="800"/>
              </a:spcBef>
              <a:spcAft>
                <a:spcPts val="0"/>
              </a:spcAft>
              <a:buSzPts val="1200"/>
              <a:buChar char="○"/>
              <a:defRPr sz="1200"/>
            </a:lvl5pPr>
            <a:lvl6pPr marL="2743200" lvl="5" indent="-304800">
              <a:lnSpc>
                <a:spcPct val="125000"/>
              </a:lnSpc>
              <a:spcBef>
                <a:spcPts val="800"/>
              </a:spcBef>
              <a:spcAft>
                <a:spcPts val="0"/>
              </a:spcAft>
              <a:buSzPts val="1200"/>
              <a:buChar char="■"/>
              <a:defRPr sz="1200"/>
            </a:lvl6pPr>
            <a:lvl7pPr marL="3200400" lvl="6" indent="-304800">
              <a:lnSpc>
                <a:spcPct val="125000"/>
              </a:lnSpc>
              <a:spcBef>
                <a:spcPts val="800"/>
              </a:spcBef>
              <a:spcAft>
                <a:spcPts val="0"/>
              </a:spcAft>
              <a:buSzPts val="1200"/>
              <a:buChar char="●"/>
              <a:defRPr sz="1200"/>
            </a:lvl7pPr>
            <a:lvl8pPr marL="3657600" lvl="7" indent="-304800">
              <a:lnSpc>
                <a:spcPct val="125000"/>
              </a:lnSpc>
              <a:spcBef>
                <a:spcPts val="800"/>
              </a:spcBef>
              <a:spcAft>
                <a:spcPts val="0"/>
              </a:spcAft>
              <a:buSzPts val="1200"/>
              <a:buChar char="○"/>
              <a:defRPr sz="1200"/>
            </a:lvl8pPr>
            <a:lvl9pPr marL="4114800" lvl="8" indent="-304800">
              <a:lnSpc>
                <a:spcPct val="125000"/>
              </a:lnSpc>
              <a:spcBef>
                <a:spcPts val="800"/>
              </a:spcBef>
              <a:spcAft>
                <a:spcPts val="800"/>
              </a:spcAft>
              <a:buSzPts val="1200"/>
              <a:buChar char="■"/>
              <a:defRPr sz="1200"/>
            </a:lvl9pPr>
          </a:lstStyle>
          <a:p>
            <a:endParaRPr/>
          </a:p>
        </p:txBody>
      </p:sp>
      <p:sp>
        <p:nvSpPr>
          <p:cNvPr id="25" name="Google Shape;25;p5"/>
          <p:cNvSpPr txBox="1">
            <a:spLocks noGrp="1"/>
          </p:cNvSpPr>
          <p:nvPr>
            <p:ph type="body" idx="2"/>
          </p:nvPr>
        </p:nvSpPr>
        <p:spPr>
          <a:xfrm>
            <a:off x="4619925" y="2467949"/>
            <a:ext cx="3999900" cy="1807800"/>
          </a:xfrm>
          <a:prstGeom prst="rect">
            <a:avLst/>
          </a:prstGeom>
        </p:spPr>
        <p:txBody>
          <a:bodyPr spcFirstLastPara="1" wrap="square" lIns="91425" tIns="91425" rIns="91425" bIns="91425" anchor="t" anchorCtr="0">
            <a:noAutofit/>
          </a:bodyPr>
          <a:lstStyle>
            <a:lvl1pPr marL="457200" lvl="0" indent="-304800">
              <a:lnSpc>
                <a:spcPct val="125000"/>
              </a:lnSpc>
              <a:spcBef>
                <a:spcPts val="0"/>
              </a:spcBef>
              <a:spcAft>
                <a:spcPts val="0"/>
              </a:spcAft>
              <a:buSzPts val="1200"/>
              <a:buChar char="●"/>
              <a:defRPr sz="1200"/>
            </a:lvl1pPr>
            <a:lvl2pPr marL="914400" lvl="1" indent="-304800">
              <a:lnSpc>
                <a:spcPct val="125000"/>
              </a:lnSpc>
              <a:spcBef>
                <a:spcPts val="800"/>
              </a:spcBef>
              <a:spcAft>
                <a:spcPts val="0"/>
              </a:spcAft>
              <a:buSzPts val="1200"/>
              <a:buChar char="○"/>
              <a:defRPr sz="1200"/>
            </a:lvl2pPr>
            <a:lvl3pPr marL="1371600" lvl="2" indent="-304800">
              <a:lnSpc>
                <a:spcPct val="125000"/>
              </a:lnSpc>
              <a:spcBef>
                <a:spcPts val="800"/>
              </a:spcBef>
              <a:spcAft>
                <a:spcPts val="0"/>
              </a:spcAft>
              <a:buSzPts val="1200"/>
              <a:buChar char="■"/>
              <a:defRPr sz="1200"/>
            </a:lvl3pPr>
            <a:lvl4pPr marL="1828800" lvl="3" indent="-304800">
              <a:lnSpc>
                <a:spcPct val="125000"/>
              </a:lnSpc>
              <a:spcBef>
                <a:spcPts val="800"/>
              </a:spcBef>
              <a:spcAft>
                <a:spcPts val="0"/>
              </a:spcAft>
              <a:buSzPts val="1200"/>
              <a:buChar char="●"/>
              <a:defRPr sz="1200"/>
            </a:lvl4pPr>
            <a:lvl5pPr marL="2286000" lvl="4" indent="-304800">
              <a:lnSpc>
                <a:spcPct val="125000"/>
              </a:lnSpc>
              <a:spcBef>
                <a:spcPts val="800"/>
              </a:spcBef>
              <a:spcAft>
                <a:spcPts val="0"/>
              </a:spcAft>
              <a:buSzPts val="1200"/>
              <a:buChar char="○"/>
              <a:defRPr sz="1200"/>
            </a:lvl5pPr>
            <a:lvl6pPr marL="2743200" lvl="5" indent="-304800">
              <a:lnSpc>
                <a:spcPct val="125000"/>
              </a:lnSpc>
              <a:spcBef>
                <a:spcPts val="800"/>
              </a:spcBef>
              <a:spcAft>
                <a:spcPts val="0"/>
              </a:spcAft>
              <a:buSzPts val="1200"/>
              <a:buChar char="■"/>
              <a:defRPr sz="1200"/>
            </a:lvl6pPr>
            <a:lvl7pPr marL="3200400" lvl="6" indent="-304800">
              <a:lnSpc>
                <a:spcPct val="125000"/>
              </a:lnSpc>
              <a:spcBef>
                <a:spcPts val="800"/>
              </a:spcBef>
              <a:spcAft>
                <a:spcPts val="0"/>
              </a:spcAft>
              <a:buSzPts val="1200"/>
              <a:buChar char="●"/>
              <a:defRPr sz="1200"/>
            </a:lvl7pPr>
            <a:lvl8pPr marL="3657600" lvl="7" indent="-304800">
              <a:lnSpc>
                <a:spcPct val="125000"/>
              </a:lnSpc>
              <a:spcBef>
                <a:spcPts val="800"/>
              </a:spcBef>
              <a:spcAft>
                <a:spcPts val="0"/>
              </a:spcAft>
              <a:buSzPts val="1200"/>
              <a:buChar char="○"/>
              <a:defRPr sz="1200"/>
            </a:lvl8pPr>
            <a:lvl9pPr marL="4114800" lvl="8" indent="-304800">
              <a:lnSpc>
                <a:spcPct val="125000"/>
              </a:lnSpc>
              <a:spcBef>
                <a:spcPts val="800"/>
              </a:spcBef>
              <a:spcAft>
                <a:spcPts val="800"/>
              </a:spcAft>
              <a:buSzPts val="1200"/>
              <a:buChar char="■"/>
              <a:defRPr sz="1200"/>
            </a:lvl9pPr>
          </a:lstStyle>
          <a:p>
            <a:endParaRPr/>
          </a:p>
        </p:txBody>
      </p:sp>
      <p:pic>
        <p:nvPicPr>
          <p:cNvPr id="26" name="Google Shape;26;p5"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27" name="Google Shape;27;p5"/>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
        <p:nvSpPr>
          <p:cNvPr id="28" name="Google Shape;28;p5"/>
          <p:cNvSpPr txBox="1">
            <a:spLocks noGrp="1"/>
          </p:cNvSpPr>
          <p:nvPr>
            <p:ph type="subTitle" idx="3"/>
          </p:nvPr>
        </p:nvSpPr>
        <p:spPr>
          <a:xfrm>
            <a:off x="311700" y="2054620"/>
            <a:ext cx="3999900" cy="411600"/>
          </a:xfrm>
          <a:prstGeom prst="rect">
            <a:avLst/>
          </a:prstGeom>
        </p:spPr>
        <p:txBody>
          <a:bodyPr spcFirstLastPara="1" wrap="square" lIns="91425" tIns="91425" rIns="91425" bIns="91425" anchor="t" anchorCtr="0">
            <a:noAutofit/>
          </a:bodyPr>
          <a:lstStyle>
            <a:lvl1pPr lvl="0">
              <a:spcBef>
                <a:spcPts val="0"/>
              </a:spcBef>
              <a:spcAft>
                <a:spcPts val="0"/>
              </a:spcAft>
              <a:buNone/>
              <a:defRPr sz="1400" b="1">
                <a:solidFill>
                  <a:schemeClr val="dk1"/>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29" name="Google Shape;29;p5"/>
          <p:cNvSpPr txBox="1">
            <a:spLocks noGrp="1"/>
          </p:cNvSpPr>
          <p:nvPr>
            <p:ph type="subTitle" idx="4"/>
          </p:nvPr>
        </p:nvSpPr>
        <p:spPr>
          <a:xfrm>
            <a:off x="4619925" y="2054620"/>
            <a:ext cx="3999900" cy="411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solidFill>
                  <a:schemeClr val="dk1"/>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530680"/>
            <a:ext cx="8424900" cy="572700"/>
          </a:xfrm>
          <a:prstGeom prst="rect">
            <a:avLst/>
          </a:prstGeom>
        </p:spPr>
        <p:txBody>
          <a:bodyPr spcFirstLastPara="1" wrap="square" lIns="91425" tIns="91425" rIns="91425" bIns="91425" anchor="t" anchorCtr="0">
            <a:noAutofit/>
          </a:bodyPr>
          <a:lstStyle>
            <a:lvl1pPr lvl="0">
              <a:spcBef>
                <a:spcPts val="0"/>
              </a:spcBef>
              <a:spcAft>
                <a:spcPts val="0"/>
              </a:spcAft>
              <a:buClr>
                <a:srgbClr val="57068C"/>
              </a:buClr>
              <a:buSzPts val="3600"/>
              <a:buNone/>
              <a:defRPr>
                <a:solidFill>
                  <a:srgbClr val="57068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32" name="Google Shape;32;p6"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33" name="Google Shape;33;p6"/>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708000"/>
            <a:ext cx="3132300" cy="755700"/>
          </a:xfrm>
          <a:prstGeom prst="rect">
            <a:avLst/>
          </a:prstGeom>
        </p:spPr>
        <p:txBody>
          <a:bodyPr spcFirstLastPara="1" wrap="square" lIns="91425" tIns="91425" rIns="91425" bIns="91425" anchor="b" anchorCtr="0">
            <a:noAutofit/>
          </a:bodyPr>
          <a:lstStyle>
            <a:lvl1pPr lvl="0">
              <a:spcBef>
                <a:spcPts val="0"/>
              </a:spcBef>
              <a:spcAft>
                <a:spcPts val="0"/>
              </a:spcAft>
              <a:buClr>
                <a:srgbClr val="57068C"/>
              </a:buClr>
              <a:buSzPts val="2400"/>
              <a:buNone/>
              <a:defRPr sz="2400">
                <a:solidFill>
                  <a:srgbClr val="57068C"/>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 name="Google Shape;36;p7"/>
          <p:cNvSpPr txBox="1">
            <a:spLocks noGrp="1"/>
          </p:cNvSpPr>
          <p:nvPr>
            <p:ph type="body" idx="1"/>
          </p:nvPr>
        </p:nvSpPr>
        <p:spPr>
          <a:xfrm>
            <a:off x="311700" y="1542000"/>
            <a:ext cx="3054600" cy="2886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000"/>
              </a:spcBef>
              <a:spcAft>
                <a:spcPts val="0"/>
              </a:spcAft>
              <a:buSzPts val="1200"/>
              <a:buChar char="○"/>
              <a:defRPr sz="1200"/>
            </a:lvl2pPr>
            <a:lvl3pPr marL="1371600" lvl="2" indent="-304800">
              <a:spcBef>
                <a:spcPts val="1000"/>
              </a:spcBef>
              <a:spcAft>
                <a:spcPts val="0"/>
              </a:spcAft>
              <a:buSzPts val="1200"/>
              <a:buChar char="■"/>
              <a:defRPr sz="1200"/>
            </a:lvl3pPr>
            <a:lvl4pPr marL="1828800" lvl="3" indent="-304800">
              <a:spcBef>
                <a:spcPts val="1000"/>
              </a:spcBef>
              <a:spcAft>
                <a:spcPts val="0"/>
              </a:spcAft>
              <a:buSzPts val="1200"/>
              <a:buChar char="●"/>
              <a:defRPr sz="1200"/>
            </a:lvl4pPr>
            <a:lvl5pPr marL="2286000" lvl="4" indent="-304800">
              <a:spcBef>
                <a:spcPts val="1000"/>
              </a:spcBef>
              <a:spcAft>
                <a:spcPts val="0"/>
              </a:spcAft>
              <a:buSzPts val="1200"/>
              <a:buChar char="○"/>
              <a:defRPr sz="1200"/>
            </a:lvl5pPr>
            <a:lvl6pPr marL="2743200" lvl="5" indent="-304800">
              <a:spcBef>
                <a:spcPts val="1000"/>
              </a:spcBef>
              <a:spcAft>
                <a:spcPts val="0"/>
              </a:spcAft>
              <a:buSzPts val="1200"/>
              <a:buChar char="■"/>
              <a:defRPr sz="1200"/>
            </a:lvl6pPr>
            <a:lvl7pPr marL="3200400" lvl="6" indent="-304800">
              <a:spcBef>
                <a:spcPts val="1000"/>
              </a:spcBef>
              <a:spcAft>
                <a:spcPts val="0"/>
              </a:spcAft>
              <a:buSzPts val="1200"/>
              <a:buChar char="●"/>
              <a:defRPr sz="1200"/>
            </a:lvl7pPr>
            <a:lvl8pPr marL="3657600" lvl="7" indent="-304800">
              <a:spcBef>
                <a:spcPts val="1000"/>
              </a:spcBef>
              <a:spcAft>
                <a:spcPts val="0"/>
              </a:spcAft>
              <a:buSzPts val="1200"/>
              <a:buChar char="○"/>
              <a:defRPr sz="1200"/>
            </a:lvl8pPr>
            <a:lvl9pPr marL="4114800" lvl="8" indent="-304800">
              <a:spcBef>
                <a:spcPts val="1000"/>
              </a:spcBef>
              <a:spcAft>
                <a:spcPts val="1000"/>
              </a:spcAft>
              <a:buSzPts val="1200"/>
              <a:buChar char="■"/>
              <a:defRPr sz="1200"/>
            </a:lvl9pPr>
          </a:lstStyle>
          <a:p>
            <a:endParaRPr/>
          </a:p>
        </p:txBody>
      </p:sp>
      <p:pic>
        <p:nvPicPr>
          <p:cNvPr id="37" name="Google Shape;37;p7"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38" name="Google Shape;38;p7"/>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Tree>
  </p:cSld>
  <p:clrMapOvr>
    <a:masterClrMapping/>
  </p:clrMapOvr>
  <p:extLst>
    <p:ext uri="{DCECCB84-F9BA-43D5-87BE-67443E8EF086}">
      <p15:sldGuideLst xmlns:p15="http://schemas.microsoft.com/office/powerpoint/2012/main">
        <p15:guide id="1" orient="horz" pos="432">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1772975" y="528144"/>
            <a:ext cx="5597700" cy="2475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rgbClr val="57068C"/>
              </a:buClr>
              <a:buSzPts val="5600"/>
              <a:buNone/>
              <a:defRPr sz="5600">
                <a:solidFill>
                  <a:srgbClr val="57068C"/>
                </a:solidFill>
              </a:defRPr>
            </a:lvl1pPr>
            <a:lvl2pPr lvl="1">
              <a:lnSpc>
                <a:spcPct val="80000"/>
              </a:lnSpc>
              <a:spcBef>
                <a:spcPts val="0"/>
              </a:spcBef>
              <a:spcAft>
                <a:spcPts val="0"/>
              </a:spcAft>
              <a:buSzPts val="4800"/>
              <a:buNone/>
              <a:defRPr sz="4800"/>
            </a:lvl2pPr>
            <a:lvl3pPr lvl="2">
              <a:lnSpc>
                <a:spcPct val="80000"/>
              </a:lnSpc>
              <a:spcBef>
                <a:spcPts val="0"/>
              </a:spcBef>
              <a:spcAft>
                <a:spcPts val="0"/>
              </a:spcAft>
              <a:buSzPts val="4800"/>
              <a:buNone/>
              <a:defRPr sz="4800"/>
            </a:lvl3pPr>
            <a:lvl4pPr lvl="3">
              <a:lnSpc>
                <a:spcPct val="80000"/>
              </a:lnSpc>
              <a:spcBef>
                <a:spcPts val="0"/>
              </a:spcBef>
              <a:spcAft>
                <a:spcPts val="0"/>
              </a:spcAft>
              <a:buSzPts val="4800"/>
              <a:buNone/>
              <a:defRPr sz="4800"/>
            </a:lvl4pPr>
            <a:lvl5pPr lvl="4">
              <a:lnSpc>
                <a:spcPct val="80000"/>
              </a:lnSpc>
              <a:spcBef>
                <a:spcPts val="0"/>
              </a:spcBef>
              <a:spcAft>
                <a:spcPts val="0"/>
              </a:spcAft>
              <a:buSzPts val="4800"/>
              <a:buNone/>
              <a:defRPr sz="4800"/>
            </a:lvl5pPr>
            <a:lvl6pPr lvl="5">
              <a:lnSpc>
                <a:spcPct val="80000"/>
              </a:lnSpc>
              <a:spcBef>
                <a:spcPts val="0"/>
              </a:spcBef>
              <a:spcAft>
                <a:spcPts val="0"/>
              </a:spcAft>
              <a:buSzPts val="4800"/>
              <a:buNone/>
              <a:defRPr sz="4800"/>
            </a:lvl6pPr>
            <a:lvl7pPr lvl="6">
              <a:lnSpc>
                <a:spcPct val="80000"/>
              </a:lnSpc>
              <a:spcBef>
                <a:spcPts val="0"/>
              </a:spcBef>
              <a:spcAft>
                <a:spcPts val="0"/>
              </a:spcAft>
              <a:buSzPts val="4800"/>
              <a:buNone/>
              <a:defRPr sz="4800"/>
            </a:lvl7pPr>
            <a:lvl8pPr lvl="7">
              <a:lnSpc>
                <a:spcPct val="80000"/>
              </a:lnSpc>
              <a:spcBef>
                <a:spcPts val="0"/>
              </a:spcBef>
              <a:spcAft>
                <a:spcPts val="0"/>
              </a:spcAft>
              <a:buSzPts val="4800"/>
              <a:buNone/>
              <a:defRPr sz="4800"/>
            </a:lvl8pPr>
            <a:lvl9pPr lvl="8">
              <a:lnSpc>
                <a:spcPct val="80000"/>
              </a:lnSpc>
              <a:spcBef>
                <a:spcPts val="0"/>
              </a:spcBef>
              <a:spcAft>
                <a:spcPts val="0"/>
              </a:spcAft>
              <a:buSzPts val="4800"/>
              <a:buNone/>
              <a:defRPr sz="4800"/>
            </a:lvl9pPr>
          </a:lstStyle>
          <a:p>
            <a:endParaRPr/>
          </a:p>
        </p:txBody>
      </p:sp>
      <p:pic>
        <p:nvPicPr>
          <p:cNvPr id="41" name="Google Shape;41;p8"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42" name="Google Shape;42;p8"/>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
        <p:nvSpPr>
          <p:cNvPr id="43" name="Google Shape;43;p8"/>
          <p:cNvSpPr txBox="1">
            <a:spLocks noGrp="1"/>
          </p:cNvSpPr>
          <p:nvPr>
            <p:ph type="body" idx="1"/>
          </p:nvPr>
        </p:nvSpPr>
        <p:spPr>
          <a:xfrm>
            <a:off x="2120250" y="2660325"/>
            <a:ext cx="4903500" cy="1615500"/>
          </a:xfrm>
          <a:prstGeom prst="rect">
            <a:avLst/>
          </a:prstGeom>
        </p:spPr>
        <p:txBody>
          <a:bodyPr spcFirstLastPara="1" wrap="square" lIns="91425" tIns="91425" rIns="91425" bIns="91425" anchor="t" anchorCtr="0">
            <a:noAutofit/>
          </a:bodyPr>
          <a:lstStyle>
            <a:lvl1pPr marL="457200" lvl="0" indent="-330200" algn="ctr">
              <a:lnSpc>
                <a:spcPct val="125000"/>
              </a:lnSpc>
              <a:spcBef>
                <a:spcPts val="0"/>
              </a:spcBef>
              <a:spcAft>
                <a:spcPts val="0"/>
              </a:spcAft>
              <a:buSzPts val="1600"/>
              <a:buChar char="●"/>
              <a:defRPr sz="1600"/>
            </a:lvl1pPr>
            <a:lvl2pPr marL="914400" lvl="1" indent="-330200" algn="ctr">
              <a:lnSpc>
                <a:spcPct val="125000"/>
              </a:lnSpc>
              <a:spcBef>
                <a:spcPts val="0"/>
              </a:spcBef>
              <a:spcAft>
                <a:spcPts val="0"/>
              </a:spcAft>
              <a:buSzPts val="1600"/>
              <a:buChar char="○"/>
              <a:defRPr sz="1600"/>
            </a:lvl2pPr>
            <a:lvl3pPr marL="1371600" lvl="2" indent="-330200" algn="ctr">
              <a:lnSpc>
                <a:spcPct val="125000"/>
              </a:lnSpc>
              <a:spcBef>
                <a:spcPts val="0"/>
              </a:spcBef>
              <a:spcAft>
                <a:spcPts val="0"/>
              </a:spcAft>
              <a:buSzPts val="1600"/>
              <a:buChar char="■"/>
              <a:defRPr sz="1600"/>
            </a:lvl3pPr>
            <a:lvl4pPr marL="1828800" lvl="3" indent="-330200" algn="ctr">
              <a:lnSpc>
                <a:spcPct val="125000"/>
              </a:lnSpc>
              <a:spcBef>
                <a:spcPts val="0"/>
              </a:spcBef>
              <a:spcAft>
                <a:spcPts val="0"/>
              </a:spcAft>
              <a:buSzPts val="1600"/>
              <a:buChar char="●"/>
              <a:defRPr sz="1600"/>
            </a:lvl4pPr>
            <a:lvl5pPr marL="2286000" lvl="4" indent="-330200" algn="ctr">
              <a:lnSpc>
                <a:spcPct val="125000"/>
              </a:lnSpc>
              <a:spcBef>
                <a:spcPts val="0"/>
              </a:spcBef>
              <a:spcAft>
                <a:spcPts val="0"/>
              </a:spcAft>
              <a:buSzPts val="1600"/>
              <a:buChar char="○"/>
              <a:defRPr sz="1600"/>
            </a:lvl5pPr>
            <a:lvl6pPr marL="2743200" lvl="5" indent="-330200" algn="ctr">
              <a:lnSpc>
                <a:spcPct val="125000"/>
              </a:lnSpc>
              <a:spcBef>
                <a:spcPts val="0"/>
              </a:spcBef>
              <a:spcAft>
                <a:spcPts val="0"/>
              </a:spcAft>
              <a:buSzPts val="1600"/>
              <a:buChar char="■"/>
              <a:defRPr sz="1600"/>
            </a:lvl6pPr>
            <a:lvl7pPr marL="3200400" lvl="6" indent="-330200" algn="ctr">
              <a:lnSpc>
                <a:spcPct val="125000"/>
              </a:lnSpc>
              <a:spcBef>
                <a:spcPts val="0"/>
              </a:spcBef>
              <a:spcAft>
                <a:spcPts val="0"/>
              </a:spcAft>
              <a:buSzPts val="1600"/>
              <a:buChar char="●"/>
              <a:defRPr sz="1600"/>
            </a:lvl7pPr>
            <a:lvl8pPr marL="3657600" lvl="7" indent="-330200" algn="ctr">
              <a:lnSpc>
                <a:spcPct val="125000"/>
              </a:lnSpc>
              <a:spcBef>
                <a:spcPts val="0"/>
              </a:spcBef>
              <a:spcAft>
                <a:spcPts val="0"/>
              </a:spcAft>
              <a:buSzPts val="1600"/>
              <a:buChar char="○"/>
              <a:defRPr sz="1600"/>
            </a:lvl8pPr>
            <a:lvl9pPr marL="4114800" lvl="8" indent="-330200" algn="ctr">
              <a:lnSpc>
                <a:spcPct val="125000"/>
              </a:lnSpc>
              <a:spcBef>
                <a:spcPts val="0"/>
              </a:spcBef>
              <a:spcAft>
                <a:spcPts val="0"/>
              </a:spcAft>
              <a:buSzPts val="1600"/>
              <a:buChar char="■"/>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descr=" "/>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294375" y="1233175"/>
            <a:ext cx="4079100" cy="14823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57068C"/>
              </a:buClr>
              <a:buSzPts val="3600"/>
              <a:buNone/>
              <a:defRPr sz="3600">
                <a:solidFill>
                  <a:srgbClr val="57068C"/>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47" name="Google Shape;47;p9"/>
          <p:cNvSpPr txBox="1">
            <a:spLocks noGrp="1"/>
          </p:cNvSpPr>
          <p:nvPr>
            <p:ph type="subTitle" idx="1"/>
          </p:nvPr>
        </p:nvSpPr>
        <p:spPr>
          <a:xfrm>
            <a:off x="294375" y="2803075"/>
            <a:ext cx="36168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9A6ABA"/>
              </a:buClr>
              <a:buSzPts val="1800"/>
              <a:buNone/>
              <a:defRPr>
                <a:solidFill>
                  <a:srgbClr val="9A6ABA"/>
                </a:solidFill>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48" name="Google Shape;48;p9"/>
          <p:cNvSpPr txBox="1">
            <a:spLocks noGrp="1"/>
          </p:cNvSpPr>
          <p:nvPr>
            <p:ph type="body" idx="2"/>
          </p:nvPr>
        </p:nvSpPr>
        <p:spPr>
          <a:xfrm>
            <a:off x="4939500" y="724075"/>
            <a:ext cx="3837000" cy="35517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pic>
        <p:nvPicPr>
          <p:cNvPr id="49" name="Google Shape;49;p9"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50" name="Google Shape;50;p9"/>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pic>
        <p:nvPicPr>
          <p:cNvPr id="52" name="Google Shape;52;p10" descr=" "/>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53" name="Google Shape;53;p10"/>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
        <p:nvSpPr>
          <p:cNvPr id="54" name="Google Shape;54;p10"/>
          <p:cNvSpPr txBox="1">
            <a:spLocks noGrp="1"/>
          </p:cNvSpPr>
          <p:nvPr>
            <p:ph type="title"/>
          </p:nvPr>
        </p:nvSpPr>
        <p:spPr>
          <a:xfrm>
            <a:off x="311700" y="3619355"/>
            <a:ext cx="4511700" cy="605100"/>
          </a:xfrm>
          <a:prstGeom prst="rect">
            <a:avLst/>
          </a:prstGeom>
        </p:spPr>
        <p:txBody>
          <a:bodyPr spcFirstLastPara="1" wrap="square" lIns="91425" tIns="91425" rIns="91425" bIns="91425" anchor="b" anchorCtr="0">
            <a:noAutofit/>
          </a:bodyPr>
          <a:lstStyle>
            <a:lvl1pPr lvl="0">
              <a:spcBef>
                <a:spcPts val="0"/>
              </a:spcBef>
              <a:spcAft>
                <a:spcPts val="0"/>
              </a:spcAft>
              <a:buClr>
                <a:srgbClr val="333333"/>
              </a:buClr>
              <a:buSzPts val="1800"/>
              <a:buFont typeface="Montserrat"/>
              <a:buNone/>
              <a:defRPr sz="1800" b="0">
                <a:solidFill>
                  <a:srgbClr val="333333"/>
                </a:solidFill>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68825"/>
            <a:ext cx="84249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57068C"/>
              </a:buClr>
              <a:buSzPts val="3600"/>
              <a:buFont typeface="Frank Ruhl Libre"/>
              <a:buNone/>
              <a:defRPr sz="3600" b="1">
                <a:solidFill>
                  <a:srgbClr val="57068C"/>
                </a:solidFill>
                <a:latin typeface="Frank Ruhl Libre"/>
                <a:ea typeface="Frank Ruhl Libre"/>
                <a:cs typeface="Frank Ruhl Libre"/>
                <a:sym typeface="Frank Ruhl Libr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424900" cy="31233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57068C"/>
              </a:buClr>
              <a:buSzPts val="1800"/>
              <a:buFont typeface="Montserrat"/>
              <a:buChar char="●"/>
              <a:defRPr sz="1800">
                <a:solidFill>
                  <a:srgbClr val="333333"/>
                </a:solidFill>
                <a:latin typeface="Montserrat"/>
                <a:ea typeface="Montserrat"/>
                <a:cs typeface="Montserrat"/>
                <a:sym typeface="Montserrat"/>
              </a:defRPr>
            </a:lvl1pPr>
            <a:lvl2pPr marL="914400" lvl="1"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2pPr>
            <a:lvl3pPr marL="1371600" lvl="2"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3pPr>
            <a:lvl4pPr marL="1828800" lvl="3"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4pPr>
            <a:lvl5pPr marL="2286000" lvl="4"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5pPr>
            <a:lvl6pPr marL="2743200" lvl="5"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6pPr>
            <a:lvl7pPr marL="3200400" lvl="6"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7pPr>
            <a:lvl8pPr marL="3657600" lvl="7"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8pPr>
            <a:lvl9pPr marL="4114800" lvl="8" indent="-317500">
              <a:lnSpc>
                <a:spcPct val="115000"/>
              </a:lnSpc>
              <a:spcBef>
                <a:spcPts val="1600"/>
              </a:spcBef>
              <a:spcAft>
                <a:spcPts val="1600"/>
              </a:spcAft>
              <a:buClr>
                <a:srgbClr val="57068C"/>
              </a:buClr>
              <a:buSzPts val="1400"/>
              <a:buFont typeface="Montserrat"/>
              <a:buChar char="■"/>
              <a:defRPr>
                <a:solidFill>
                  <a:srgbClr val="333333"/>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6">
          <p15:clr>
            <a:srgbClr val="EA4335"/>
          </p15:clr>
        </p15:guide>
        <p15:guide id="2" orient="horz" pos="3025">
          <p15:clr>
            <a:srgbClr val="EA4335"/>
          </p15:clr>
        </p15:guide>
        <p15:guide id="3" pos="5503">
          <p15:clr>
            <a:srgbClr val="EA4335"/>
          </p15:clr>
        </p15:guide>
        <p15:guide id="4" orient="horz" pos="269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bis.org/"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hyperlink" Target="https://www.investopedia.com/ask/answers/06/maincurrencypairs.asp"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stackoverflow.com/questions/4511946/string-dd-mm-yyyy-hhmm-to-date-yyyy-mm-dd-hhmm-java"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0" y="1421175"/>
            <a:ext cx="9144000" cy="159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100">
                <a:solidFill>
                  <a:schemeClr val="lt1"/>
                </a:solidFill>
              </a:rPr>
              <a:t>FX Investment Algorithm</a:t>
            </a:r>
            <a:endParaRPr sz="5100"/>
          </a:p>
        </p:txBody>
      </p:sp>
      <p:sp>
        <p:nvSpPr>
          <p:cNvPr id="96" name="Google Shape;96;p18"/>
          <p:cNvSpPr txBox="1">
            <a:spLocks noGrp="1"/>
          </p:cNvSpPr>
          <p:nvPr>
            <p:ph type="subTitle" idx="1"/>
          </p:nvPr>
        </p:nvSpPr>
        <p:spPr>
          <a:xfrm>
            <a:off x="2496300" y="4020014"/>
            <a:ext cx="4151400" cy="70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Group 7: Fengrui Li, Xingying Li, </a:t>
            </a:r>
            <a:r>
              <a:rPr lang="en" sz="1400">
                <a:solidFill>
                  <a:schemeClr val="lt1"/>
                </a:solidFill>
              </a:rPr>
              <a:t>Zhuoqun Li, Banglin Liao</a:t>
            </a:r>
            <a:endParaRPr sz="1400"/>
          </a:p>
          <a:p>
            <a:pPr marL="0" lvl="0" indent="0" algn="ctr" rtl="0">
              <a:spcBef>
                <a:spcPts val="1600"/>
              </a:spcBef>
              <a:spcAft>
                <a:spcPts val="0"/>
              </a:spcAft>
              <a:buNone/>
            </a:pPr>
            <a:endParaRPr/>
          </a:p>
          <a:p>
            <a:pPr marL="0" lvl="0" indent="0" algn="ctr" rtl="0">
              <a:spcBef>
                <a:spcPts val="1600"/>
              </a:spcBef>
              <a:spcAft>
                <a:spcPts val="1600"/>
              </a:spcAft>
              <a:buNone/>
            </a:pPr>
            <a:endParaRPr/>
          </a:p>
        </p:txBody>
      </p:sp>
      <p:sp>
        <p:nvSpPr>
          <p:cNvPr id="97" name="Google Shape;97;p18"/>
          <p:cNvSpPr txBox="1"/>
          <p:nvPr/>
        </p:nvSpPr>
        <p:spPr>
          <a:xfrm>
            <a:off x="1737425" y="3188100"/>
            <a:ext cx="60696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solidFill>
                  <a:schemeClr val="lt1"/>
                </a:solidFill>
                <a:latin typeface="Frank Ruhl Libre"/>
                <a:ea typeface="Frank Ruhl Libre"/>
                <a:cs typeface="Frank Ruhl Libre"/>
                <a:sym typeface="Frank Ruhl Libre"/>
              </a:rPr>
              <a:t>Data Engineering Final Project</a:t>
            </a:r>
            <a:endParaRPr sz="2000" b="1">
              <a:solidFill>
                <a:schemeClr val="lt1"/>
              </a:solidFill>
              <a:latin typeface="Frank Ruhl Libre"/>
              <a:ea typeface="Frank Ruhl Libre"/>
              <a:cs typeface="Frank Ruhl Libre"/>
              <a:sym typeface="Frank Ruhl Libr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7"/>
          <p:cNvSpPr txBox="1">
            <a:spLocks noGrp="1"/>
          </p:cNvSpPr>
          <p:nvPr>
            <p:ph type="title"/>
          </p:nvPr>
        </p:nvSpPr>
        <p:spPr>
          <a:xfrm>
            <a:off x="311700" y="587975"/>
            <a:ext cx="84249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7068C"/>
                </a:solidFill>
              </a:rPr>
              <a:t>What We Offer</a:t>
            </a:r>
            <a:endParaRPr>
              <a:solidFill>
                <a:schemeClr val="dk1"/>
              </a:solidFill>
            </a:endParaRPr>
          </a:p>
          <a:p>
            <a:pPr marL="0" lvl="0" indent="0" algn="l" rtl="0">
              <a:spcBef>
                <a:spcPts val="0"/>
              </a:spcBef>
              <a:spcAft>
                <a:spcPts val="0"/>
              </a:spcAft>
              <a:buNone/>
            </a:pPr>
            <a:endParaRPr>
              <a:solidFill>
                <a:srgbClr val="57068C"/>
              </a:solidFill>
            </a:endParaRPr>
          </a:p>
        </p:txBody>
      </p:sp>
      <p:sp>
        <p:nvSpPr>
          <p:cNvPr id="173" name="Google Shape;173;p27"/>
          <p:cNvSpPr txBox="1">
            <a:spLocks noGrp="1"/>
          </p:cNvSpPr>
          <p:nvPr>
            <p:ph type="body" idx="1"/>
          </p:nvPr>
        </p:nvSpPr>
        <p:spPr>
          <a:xfrm>
            <a:off x="311700" y="1616825"/>
            <a:ext cx="8249400" cy="2246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57068C"/>
                </a:solidFill>
              </a:rPr>
              <a:t>●</a:t>
            </a:r>
            <a:r>
              <a:rPr lang="en" b="1">
                <a:solidFill>
                  <a:srgbClr val="000000"/>
                </a:solidFill>
              </a:rPr>
              <a:t>Model trained from high-quality data.</a:t>
            </a:r>
            <a:r>
              <a:rPr lang="en">
                <a:solidFill>
                  <a:srgbClr val="000000"/>
                </a:solidFill>
              </a:rPr>
              <a:t> We used a plethora of high-quality data obtained from Polygon,  which supports Tick data for 16 U.S. stocks trading and Dark Pools trading.</a:t>
            </a:r>
            <a:endParaRPr>
              <a:solidFill>
                <a:srgbClr val="000000"/>
              </a:solidFill>
            </a:endParaRPr>
          </a:p>
          <a:p>
            <a:pPr marL="0" lvl="0" indent="0" algn="l" rtl="0">
              <a:spcBef>
                <a:spcPts val="0"/>
              </a:spcBef>
              <a:spcAft>
                <a:spcPts val="0"/>
              </a:spcAft>
              <a:buNone/>
            </a:pPr>
            <a:r>
              <a:rPr lang="en">
                <a:solidFill>
                  <a:srgbClr val="57068C"/>
                </a:solidFill>
              </a:rPr>
              <a:t>●</a:t>
            </a:r>
            <a:r>
              <a:rPr lang="en" b="1">
                <a:solidFill>
                  <a:srgbClr val="000000"/>
                </a:solidFill>
              </a:rPr>
              <a:t>Adaptive reinforcement learning layer.</a:t>
            </a:r>
            <a:r>
              <a:rPr lang="en">
                <a:solidFill>
                  <a:srgbClr val="000000"/>
                </a:solidFill>
              </a:rPr>
              <a:t> We trained our data in multiple models, the optimist model with the highest accuracy results was chosen. The real-time data simulates trading also shows high return results.</a:t>
            </a:r>
            <a:endParaRPr>
              <a:solidFill>
                <a:srgbClr val="000000"/>
              </a:solidFill>
            </a:endParaRPr>
          </a:p>
          <a:p>
            <a:pPr marL="0" lvl="0" indent="0" algn="l" rtl="0">
              <a:spcBef>
                <a:spcPts val="0"/>
              </a:spcBef>
              <a:spcAft>
                <a:spcPts val="0"/>
              </a:spcAft>
              <a:buNone/>
            </a:pPr>
            <a:r>
              <a:rPr lang="en">
                <a:solidFill>
                  <a:srgbClr val="57068C"/>
                </a:solidFill>
              </a:rPr>
              <a:t>●</a:t>
            </a:r>
            <a:r>
              <a:rPr lang="en" b="1">
                <a:solidFill>
                  <a:srgbClr val="000000"/>
                </a:solidFill>
              </a:rPr>
              <a:t>Risk management.</a:t>
            </a:r>
            <a:r>
              <a:rPr lang="en">
                <a:solidFill>
                  <a:srgbClr val="000000"/>
                </a:solidFill>
              </a:rPr>
              <a:t> We provide risk advice to each transaction.</a:t>
            </a:r>
            <a:endParaRPr>
              <a:solidFill>
                <a:srgbClr val="000000"/>
              </a:solidFill>
            </a:endParaRPr>
          </a:p>
          <a:p>
            <a:pPr marL="0" lvl="0" indent="0" algn="l" rtl="0">
              <a:lnSpc>
                <a:spcPct val="115000"/>
              </a:lnSpc>
              <a:spcBef>
                <a:spcPts val="0"/>
              </a:spcBef>
              <a:spcAft>
                <a:spcPts val="0"/>
              </a:spcAft>
              <a:buNone/>
            </a:pPr>
            <a:endParaRPr b="1">
              <a:solidFill>
                <a:srgbClr val="000000"/>
              </a:solidFill>
            </a:endParaRPr>
          </a:p>
          <a:p>
            <a:pPr marL="0" lvl="0" indent="0" algn="l" rtl="0">
              <a:lnSpc>
                <a:spcPct val="200000"/>
              </a:lnSpc>
              <a:spcBef>
                <a:spcPts val="0"/>
              </a:spcBef>
              <a:spcAft>
                <a:spcPts val="10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body" idx="1"/>
          </p:nvPr>
        </p:nvSpPr>
        <p:spPr>
          <a:xfrm>
            <a:off x="717750" y="1903775"/>
            <a:ext cx="3089100" cy="22467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solidFill>
                  <a:srgbClr val="57068C"/>
                </a:solidFill>
              </a:rPr>
              <a:t>●</a:t>
            </a:r>
            <a:r>
              <a:rPr lang="en">
                <a:solidFill>
                  <a:srgbClr val="000000"/>
                </a:solidFill>
              </a:rPr>
              <a:t>Model trained from high-quality data.</a:t>
            </a:r>
            <a:endParaRPr>
              <a:solidFill>
                <a:srgbClr val="000000"/>
              </a:solidFill>
            </a:endParaRPr>
          </a:p>
          <a:p>
            <a:pPr marL="0" lvl="0" indent="0" algn="l" rtl="0">
              <a:lnSpc>
                <a:spcPct val="150000"/>
              </a:lnSpc>
              <a:spcBef>
                <a:spcPts val="0"/>
              </a:spcBef>
              <a:spcAft>
                <a:spcPts val="0"/>
              </a:spcAft>
              <a:buNone/>
            </a:pPr>
            <a:r>
              <a:rPr lang="en">
                <a:solidFill>
                  <a:srgbClr val="000000"/>
                </a:solidFill>
              </a:rPr>
              <a:t>●Adaptive reinforcement learning layer. </a:t>
            </a:r>
            <a:endParaRPr>
              <a:solidFill>
                <a:srgbClr val="000000"/>
              </a:solidFill>
            </a:endParaRPr>
          </a:p>
          <a:p>
            <a:pPr marL="0" lvl="0" indent="0" algn="l" rtl="0">
              <a:lnSpc>
                <a:spcPct val="150000"/>
              </a:lnSpc>
              <a:spcBef>
                <a:spcPts val="0"/>
              </a:spcBef>
              <a:spcAft>
                <a:spcPts val="0"/>
              </a:spcAft>
              <a:buNone/>
            </a:pPr>
            <a:r>
              <a:rPr lang="en">
                <a:solidFill>
                  <a:srgbClr val="000000"/>
                </a:solidFill>
              </a:rPr>
              <a:t>●Risk management. </a:t>
            </a:r>
            <a:endParaRPr>
              <a:solidFill>
                <a:srgbClr val="000000"/>
              </a:solidFill>
            </a:endParaRPr>
          </a:p>
        </p:txBody>
      </p:sp>
      <p:sp>
        <p:nvSpPr>
          <p:cNvPr id="179" name="Google Shape;179;p28"/>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7068C"/>
                </a:solidFill>
              </a:rPr>
              <a:t>What We Offer</a:t>
            </a:r>
            <a:endParaRPr>
              <a:solidFill>
                <a:schemeClr val="dk1"/>
              </a:solidFill>
            </a:endParaRPr>
          </a:p>
          <a:p>
            <a:pPr marL="0" lvl="0" indent="0" algn="l" rtl="0">
              <a:spcBef>
                <a:spcPts val="0"/>
              </a:spcBef>
              <a:spcAft>
                <a:spcPts val="0"/>
              </a:spcAft>
              <a:buNone/>
            </a:pPr>
            <a:endParaRPr/>
          </a:p>
        </p:txBody>
      </p:sp>
      <p:sp>
        <p:nvSpPr>
          <p:cNvPr id="180" name="Google Shape;180;p28"/>
          <p:cNvSpPr txBox="1">
            <a:spLocks noGrp="1"/>
          </p:cNvSpPr>
          <p:nvPr>
            <p:ph type="title"/>
          </p:nvPr>
        </p:nvSpPr>
        <p:spPr>
          <a:xfrm>
            <a:off x="311700" y="12458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Key Attributes &amp; Foreign Exchange Rate </a:t>
            </a:r>
            <a:endParaRPr sz="2500"/>
          </a:p>
        </p:txBody>
      </p:sp>
      <p:sp>
        <p:nvSpPr>
          <p:cNvPr id="181" name="Google Shape;181;p28"/>
          <p:cNvSpPr txBox="1">
            <a:spLocks noGrp="1"/>
          </p:cNvSpPr>
          <p:nvPr>
            <p:ph type="body" idx="1"/>
          </p:nvPr>
        </p:nvSpPr>
        <p:spPr>
          <a:xfrm>
            <a:off x="4853750" y="1903775"/>
            <a:ext cx="3549300" cy="22467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rgbClr val="57068C"/>
                </a:solidFill>
              </a:rPr>
              <a:t>●</a:t>
            </a:r>
            <a:r>
              <a:rPr lang="en" b="1">
                <a:solidFill>
                  <a:srgbClr val="000000"/>
                </a:solidFill>
              </a:rPr>
              <a:t>1 week, 6 pairs, per minute, 30000 data.</a:t>
            </a:r>
            <a:endParaRPr b="1">
              <a:solidFill>
                <a:srgbClr val="000000"/>
              </a:solidFill>
            </a:endParaRPr>
          </a:p>
          <a:p>
            <a:pPr marL="0" lvl="0" indent="0" algn="l" rtl="0">
              <a:lnSpc>
                <a:spcPct val="150000"/>
              </a:lnSpc>
              <a:spcBef>
                <a:spcPts val="0"/>
              </a:spcBef>
              <a:spcAft>
                <a:spcPts val="0"/>
              </a:spcAft>
              <a:buNone/>
            </a:pPr>
            <a:r>
              <a:rPr lang="en">
                <a:solidFill>
                  <a:srgbClr val="000000"/>
                </a:solidFill>
              </a:rPr>
              <a:t>●80/20. Use original data to testify model accuracy.</a:t>
            </a:r>
            <a:endParaRPr>
              <a:solidFill>
                <a:srgbClr val="000000"/>
              </a:solidFill>
            </a:endParaRPr>
          </a:p>
          <a:p>
            <a:pPr marL="0" lvl="0" indent="0" algn="l" rtl="0">
              <a:lnSpc>
                <a:spcPct val="150000"/>
              </a:lnSpc>
              <a:spcBef>
                <a:spcPts val="0"/>
              </a:spcBef>
              <a:spcAft>
                <a:spcPts val="0"/>
              </a:spcAft>
              <a:buNone/>
            </a:pPr>
            <a:r>
              <a:rPr lang="en">
                <a:solidFill>
                  <a:srgbClr val="000000"/>
                </a:solidFill>
              </a:rPr>
              <a:t>●Soft method to forecast risks. </a:t>
            </a:r>
            <a:endParaRPr>
              <a:solidFill>
                <a:srgbClr val="000000"/>
              </a:solidFill>
            </a:endParaRPr>
          </a:p>
          <a:p>
            <a:pPr marL="0" lvl="0" indent="0" algn="l" rtl="0">
              <a:lnSpc>
                <a:spcPct val="150000"/>
              </a:lnSpc>
              <a:spcBef>
                <a:spcPts val="0"/>
              </a:spcBef>
              <a:spcAft>
                <a:spcPts val="0"/>
              </a:spcAft>
              <a:buNone/>
            </a:pPr>
            <a:endParaRPr>
              <a:solidFill>
                <a:schemeClr val="dk2"/>
              </a:solidFill>
            </a:endParaRPr>
          </a:p>
        </p:txBody>
      </p:sp>
      <p:cxnSp>
        <p:nvCxnSpPr>
          <p:cNvPr id="182" name="Google Shape;182;p28"/>
          <p:cNvCxnSpPr>
            <a:stCxn id="178" idx="3"/>
            <a:endCxn id="181" idx="1"/>
          </p:cNvCxnSpPr>
          <p:nvPr/>
        </p:nvCxnSpPr>
        <p:spPr>
          <a:xfrm>
            <a:off x="3806850" y="3027125"/>
            <a:ext cx="1047000" cy="0"/>
          </a:xfrm>
          <a:prstGeom prst="straightConnector1">
            <a:avLst/>
          </a:prstGeom>
          <a:noFill/>
          <a:ln w="38100" cap="flat" cmpd="sng">
            <a:solidFill>
              <a:schemeClr val="dk2"/>
            </a:solidFill>
            <a:prstDash val="solid"/>
            <a:round/>
            <a:headEnd type="none" w="med" len="med"/>
            <a:tailEnd type="diamond"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9"/>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Extraction</a:t>
            </a:r>
            <a:endParaRPr/>
          </a:p>
        </p:txBody>
      </p:sp>
      <p:sp>
        <p:nvSpPr>
          <p:cNvPr id="188" name="Google Shape;188;p29"/>
          <p:cNvSpPr txBox="1">
            <a:spLocks noGrp="1"/>
          </p:cNvSpPr>
          <p:nvPr>
            <p:ph type="body" idx="1"/>
          </p:nvPr>
        </p:nvSpPr>
        <p:spPr>
          <a:xfrm>
            <a:off x="5224200" y="4350975"/>
            <a:ext cx="39198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sz="1500">
                <a:solidFill>
                  <a:srgbClr val="220337"/>
                </a:solidFill>
                <a:highlight>
                  <a:srgbClr val="FFFFFF"/>
                </a:highlight>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Bank for International Settlements</a:t>
            </a:r>
            <a:endParaRPr>
              <a:solidFill>
                <a:srgbClr val="220337"/>
              </a:solidFill>
            </a:endParaRPr>
          </a:p>
        </p:txBody>
      </p:sp>
      <p:sp>
        <p:nvSpPr>
          <p:cNvPr id="189" name="Google Shape;189;p29"/>
          <p:cNvSpPr txBox="1">
            <a:spLocks noGrp="1"/>
          </p:cNvSpPr>
          <p:nvPr>
            <p:ph type="title"/>
          </p:nvPr>
        </p:nvSpPr>
        <p:spPr>
          <a:xfrm>
            <a:off x="311700" y="1245875"/>
            <a:ext cx="6551100" cy="40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FX Pairs Choosing</a:t>
            </a:r>
            <a:endParaRPr sz="2500"/>
          </a:p>
        </p:txBody>
      </p:sp>
      <p:pic>
        <p:nvPicPr>
          <p:cNvPr id="190" name="Google Shape;190;p29"/>
          <p:cNvPicPr preferRelativeResize="0"/>
          <p:nvPr/>
        </p:nvPicPr>
        <p:blipFill>
          <a:blip r:embed="rId4">
            <a:alphaModFix/>
          </a:blip>
          <a:stretch>
            <a:fillRect/>
          </a:stretch>
        </p:blipFill>
        <p:spPr>
          <a:xfrm>
            <a:off x="884175" y="1652675"/>
            <a:ext cx="7131975" cy="2698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0"/>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Extraction</a:t>
            </a:r>
            <a:endParaRPr/>
          </a:p>
        </p:txBody>
      </p:sp>
      <p:sp>
        <p:nvSpPr>
          <p:cNvPr id="196" name="Google Shape;196;p30"/>
          <p:cNvSpPr txBox="1">
            <a:spLocks noGrp="1"/>
          </p:cNvSpPr>
          <p:nvPr>
            <p:ph type="body" idx="1"/>
          </p:nvPr>
        </p:nvSpPr>
        <p:spPr>
          <a:xfrm>
            <a:off x="311700" y="1921375"/>
            <a:ext cx="3765300" cy="224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a:t>
            </a:r>
            <a:r>
              <a:rPr lang="en" u="sng">
                <a:solidFill>
                  <a:schemeClr val="hlink"/>
                </a:solidFill>
                <a:hlinkClick r:id="rId3"/>
              </a:rPr>
              <a:t>https://www.investopedia.com/ask/answers/06/maincurrencypairs.asp</a:t>
            </a: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1000"/>
              </a:spcAft>
              <a:buNone/>
            </a:pPr>
            <a:endParaRPr/>
          </a:p>
        </p:txBody>
      </p:sp>
      <p:sp>
        <p:nvSpPr>
          <p:cNvPr id="197" name="Google Shape;197;p30"/>
          <p:cNvSpPr txBox="1">
            <a:spLocks noGrp="1"/>
          </p:cNvSpPr>
          <p:nvPr>
            <p:ph type="title"/>
          </p:nvPr>
        </p:nvSpPr>
        <p:spPr>
          <a:xfrm>
            <a:off x="311700" y="12458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FX Pairs Choosing</a:t>
            </a:r>
            <a:endParaRPr sz="2500"/>
          </a:p>
        </p:txBody>
      </p:sp>
      <p:pic>
        <p:nvPicPr>
          <p:cNvPr id="198" name="Google Shape;198;p30"/>
          <p:cNvPicPr preferRelativeResize="0"/>
          <p:nvPr/>
        </p:nvPicPr>
        <p:blipFill>
          <a:blip r:embed="rId4">
            <a:alphaModFix/>
          </a:blip>
          <a:stretch>
            <a:fillRect/>
          </a:stretch>
        </p:blipFill>
        <p:spPr>
          <a:xfrm>
            <a:off x="3886200" y="1245876"/>
            <a:ext cx="4850400" cy="3254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1"/>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Extraction</a:t>
            </a:r>
            <a:endParaRPr/>
          </a:p>
        </p:txBody>
      </p:sp>
      <p:sp>
        <p:nvSpPr>
          <p:cNvPr id="204" name="Google Shape;204;p31"/>
          <p:cNvSpPr txBox="1">
            <a:spLocks noGrp="1"/>
          </p:cNvSpPr>
          <p:nvPr>
            <p:ph type="body" idx="1"/>
          </p:nvPr>
        </p:nvSpPr>
        <p:spPr>
          <a:xfrm>
            <a:off x="6069800" y="3895925"/>
            <a:ext cx="2361600" cy="379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solidFill>
                  <a:srgbClr val="000000"/>
                </a:solidFill>
                <a:latin typeface="Arial"/>
                <a:ea typeface="Arial"/>
                <a:cs typeface="Arial"/>
                <a:sym typeface="Arial"/>
              </a:rPr>
              <a:t>Dec 16, 8:45 PM UTC</a:t>
            </a:r>
            <a:endParaRPr sz="1400">
              <a:solidFill>
                <a:srgbClr val="000000"/>
              </a:solidFill>
              <a:latin typeface="Arial"/>
              <a:ea typeface="Arial"/>
              <a:cs typeface="Arial"/>
              <a:sym typeface="Arial"/>
            </a:endParaRPr>
          </a:p>
          <a:p>
            <a:pPr marL="0" lvl="0" indent="0" algn="l" rtl="0">
              <a:spcBef>
                <a:spcPts val="1000"/>
              </a:spcBef>
              <a:spcAft>
                <a:spcPts val="1000"/>
              </a:spcAft>
              <a:buNone/>
            </a:pPr>
            <a:endParaRPr/>
          </a:p>
        </p:txBody>
      </p:sp>
      <p:sp>
        <p:nvSpPr>
          <p:cNvPr id="205" name="Google Shape;205;p31"/>
          <p:cNvSpPr txBox="1">
            <a:spLocks noGrp="1"/>
          </p:cNvSpPr>
          <p:nvPr>
            <p:ph type="title"/>
          </p:nvPr>
        </p:nvSpPr>
        <p:spPr>
          <a:xfrm>
            <a:off x="311700" y="12458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FX Pairs Choosing</a:t>
            </a:r>
            <a:endParaRPr sz="2500"/>
          </a:p>
        </p:txBody>
      </p:sp>
      <p:sp>
        <p:nvSpPr>
          <p:cNvPr id="206" name="Google Shape;206;p31"/>
          <p:cNvSpPr txBox="1">
            <a:spLocks noGrp="1"/>
          </p:cNvSpPr>
          <p:nvPr>
            <p:ph type="body" idx="1"/>
          </p:nvPr>
        </p:nvSpPr>
        <p:spPr>
          <a:xfrm>
            <a:off x="1752525" y="2081225"/>
            <a:ext cx="3147000" cy="3237600"/>
          </a:xfrm>
          <a:prstGeom prst="rect">
            <a:avLst/>
          </a:prstGeom>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en">
                <a:solidFill>
                  <a:srgbClr val="000000"/>
                </a:solidFill>
              </a:rPr>
              <a:t>●</a:t>
            </a:r>
            <a:r>
              <a:rPr lang="en" b="1">
                <a:solidFill>
                  <a:schemeClr val="dk2"/>
                </a:solidFill>
              </a:rPr>
              <a:t>GBPUSD    </a:t>
            </a:r>
            <a:r>
              <a:rPr lang="en">
                <a:solidFill>
                  <a:schemeClr val="dk2"/>
                </a:solidFill>
              </a:rPr>
              <a:t>   1.33</a:t>
            </a:r>
            <a:endParaRPr>
              <a:solidFill>
                <a:schemeClr val="dk2"/>
              </a:solidFill>
            </a:endParaRPr>
          </a:p>
          <a:p>
            <a:pPr marL="0" lvl="0" indent="0" algn="l" rtl="0">
              <a:lnSpc>
                <a:spcPct val="200000"/>
              </a:lnSpc>
              <a:spcBef>
                <a:spcPts val="0"/>
              </a:spcBef>
              <a:spcAft>
                <a:spcPts val="0"/>
              </a:spcAft>
              <a:buNone/>
            </a:pPr>
            <a:r>
              <a:rPr lang="en">
                <a:solidFill>
                  <a:srgbClr val="000000"/>
                </a:solidFill>
              </a:rPr>
              <a:t>●</a:t>
            </a:r>
            <a:r>
              <a:rPr lang="en" b="1">
                <a:solidFill>
                  <a:schemeClr val="dk2"/>
                </a:solidFill>
              </a:rPr>
              <a:t>EURUSD  </a:t>
            </a:r>
            <a:r>
              <a:rPr lang="en">
                <a:solidFill>
                  <a:schemeClr val="dk2"/>
                </a:solidFill>
              </a:rPr>
              <a:t>      1.13</a:t>
            </a:r>
            <a:endParaRPr>
              <a:solidFill>
                <a:schemeClr val="dk2"/>
              </a:solidFill>
            </a:endParaRPr>
          </a:p>
          <a:p>
            <a:pPr marL="0" lvl="0" indent="0" algn="l" rtl="0">
              <a:lnSpc>
                <a:spcPct val="200000"/>
              </a:lnSpc>
              <a:spcBef>
                <a:spcPts val="0"/>
              </a:spcBef>
              <a:spcAft>
                <a:spcPts val="0"/>
              </a:spcAft>
              <a:buNone/>
            </a:pPr>
            <a:r>
              <a:rPr lang="en" b="1">
                <a:solidFill>
                  <a:schemeClr val="dk2"/>
                </a:solidFill>
              </a:rPr>
              <a:t>●USDJPY         </a:t>
            </a:r>
            <a:r>
              <a:rPr lang="en">
                <a:solidFill>
                  <a:schemeClr val="dk2"/>
                </a:solidFill>
              </a:rPr>
              <a:t>113.63</a:t>
            </a:r>
            <a:endParaRPr>
              <a:solidFill>
                <a:schemeClr val="dk2"/>
              </a:solidFill>
            </a:endParaRPr>
          </a:p>
          <a:p>
            <a:pPr marL="0" lvl="0" indent="0" algn="l" rtl="0">
              <a:lnSpc>
                <a:spcPct val="200000"/>
              </a:lnSpc>
              <a:spcBef>
                <a:spcPts val="0"/>
              </a:spcBef>
              <a:spcAft>
                <a:spcPts val="0"/>
              </a:spcAft>
              <a:buNone/>
            </a:pPr>
            <a:endParaRPr>
              <a:solidFill>
                <a:schemeClr val="dk2"/>
              </a:solidFill>
            </a:endParaRPr>
          </a:p>
          <a:p>
            <a:pPr marL="0" lvl="0" indent="0" algn="l" rtl="0">
              <a:lnSpc>
                <a:spcPct val="200000"/>
              </a:lnSpc>
              <a:spcBef>
                <a:spcPts val="0"/>
              </a:spcBef>
              <a:spcAft>
                <a:spcPts val="0"/>
              </a:spcAft>
              <a:buNone/>
            </a:pPr>
            <a:endParaRPr sz="1400">
              <a:solidFill>
                <a:srgbClr val="000000"/>
              </a:solidFill>
              <a:latin typeface="Arial"/>
              <a:ea typeface="Arial"/>
              <a:cs typeface="Arial"/>
              <a:sym typeface="Arial"/>
            </a:endParaRPr>
          </a:p>
          <a:p>
            <a:pPr marL="0" lvl="0" indent="0" algn="l" rtl="0">
              <a:lnSpc>
                <a:spcPct val="200000"/>
              </a:lnSpc>
              <a:spcBef>
                <a:spcPts val="1000"/>
              </a:spcBef>
              <a:spcAft>
                <a:spcPts val="1000"/>
              </a:spcAft>
              <a:buNone/>
            </a:pPr>
            <a:endParaRPr/>
          </a:p>
        </p:txBody>
      </p:sp>
      <p:sp>
        <p:nvSpPr>
          <p:cNvPr id="207" name="Google Shape;207;p31"/>
          <p:cNvSpPr txBox="1">
            <a:spLocks noGrp="1"/>
          </p:cNvSpPr>
          <p:nvPr>
            <p:ph type="body" idx="1"/>
          </p:nvPr>
        </p:nvSpPr>
        <p:spPr>
          <a:xfrm>
            <a:off x="4899525" y="2081225"/>
            <a:ext cx="3147000" cy="3237600"/>
          </a:xfrm>
          <a:prstGeom prst="rect">
            <a:avLst/>
          </a:prstGeom>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en">
                <a:solidFill>
                  <a:srgbClr val="000000"/>
                </a:solidFill>
              </a:rPr>
              <a:t>●</a:t>
            </a:r>
            <a:r>
              <a:rPr lang="en" b="1">
                <a:solidFill>
                  <a:srgbClr val="000000"/>
                </a:solidFill>
              </a:rPr>
              <a:t>USDCAD</a:t>
            </a:r>
            <a:r>
              <a:rPr lang="en">
                <a:solidFill>
                  <a:srgbClr val="000000"/>
                </a:solidFill>
              </a:rPr>
              <a:t>       1.28</a:t>
            </a:r>
            <a:endParaRPr>
              <a:solidFill>
                <a:srgbClr val="000000"/>
              </a:solidFill>
            </a:endParaRPr>
          </a:p>
          <a:p>
            <a:pPr marL="0" marR="0" lvl="0" indent="0" algn="l" rtl="0">
              <a:lnSpc>
                <a:spcPct val="200000"/>
              </a:lnSpc>
              <a:spcBef>
                <a:spcPts val="0"/>
              </a:spcBef>
              <a:spcAft>
                <a:spcPts val="0"/>
              </a:spcAft>
              <a:buNone/>
            </a:pPr>
            <a:r>
              <a:rPr lang="en">
                <a:solidFill>
                  <a:srgbClr val="000000"/>
                </a:solidFill>
              </a:rPr>
              <a:t>●</a:t>
            </a:r>
            <a:r>
              <a:rPr lang="en" b="1">
                <a:solidFill>
                  <a:srgbClr val="000000"/>
                </a:solidFill>
              </a:rPr>
              <a:t>USDCHF </a:t>
            </a:r>
            <a:r>
              <a:rPr lang="en">
                <a:solidFill>
                  <a:srgbClr val="000000"/>
                </a:solidFill>
              </a:rPr>
              <a:t>       0.92</a:t>
            </a:r>
            <a:endParaRPr>
              <a:solidFill>
                <a:srgbClr val="000000"/>
              </a:solidFill>
            </a:endParaRPr>
          </a:p>
          <a:p>
            <a:pPr marL="0" marR="0" lvl="0" indent="0" algn="l" rtl="0">
              <a:lnSpc>
                <a:spcPct val="200000"/>
              </a:lnSpc>
              <a:spcBef>
                <a:spcPts val="0"/>
              </a:spcBef>
              <a:spcAft>
                <a:spcPts val="0"/>
              </a:spcAft>
              <a:buNone/>
            </a:pPr>
            <a:r>
              <a:rPr lang="en">
                <a:solidFill>
                  <a:srgbClr val="000000"/>
                </a:solidFill>
              </a:rPr>
              <a:t>●</a:t>
            </a:r>
            <a:r>
              <a:rPr lang="en" b="1">
                <a:solidFill>
                  <a:srgbClr val="000000"/>
                </a:solidFill>
              </a:rPr>
              <a:t>AUDUSD</a:t>
            </a:r>
            <a:r>
              <a:rPr lang="en">
                <a:solidFill>
                  <a:srgbClr val="000000"/>
                </a:solidFill>
              </a:rPr>
              <a:t>       0.72</a:t>
            </a:r>
            <a:endParaRPr sz="1400">
              <a:solidFill>
                <a:srgbClr val="000000"/>
              </a:solidFill>
              <a:latin typeface="Arial"/>
              <a:ea typeface="Arial"/>
              <a:cs typeface="Arial"/>
              <a:sym typeface="Arial"/>
            </a:endParaRPr>
          </a:p>
          <a:p>
            <a:pPr marL="0" lvl="0" indent="0" algn="l" rtl="0">
              <a:lnSpc>
                <a:spcPct val="200000"/>
              </a:lnSpc>
              <a:spcBef>
                <a:spcPts val="0"/>
              </a:spcBef>
              <a:spcAft>
                <a:spcPts val="0"/>
              </a:spcAft>
              <a:buNone/>
            </a:pPr>
            <a:endParaRPr>
              <a:solidFill>
                <a:schemeClr val="dk2"/>
              </a:solidFill>
            </a:endParaRPr>
          </a:p>
          <a:p>
            <a:pPr marL="0" lvl="0" indent="0" algn="l" rtl="0">
              <a:lnSpc>
                <a:spcPct val="200000"/>
              </a:lnSpc>
              <a:spcBef>
                <a:spcPts val="0"/>
              </a:spcBef>
              <a:spcAft>
                <a:spcPts val="0"/>
              </a:spcAft>
              <a:buNone/>
            </a:pPr>
            <a:endParaRPr sz="1400">
              <a:solidFill>
                <a:srgbClr val="000000"/>
              </a:solidFill>
              <a:latin typeface="Arial"/>
              <a:ea typeface="Arial"/>
              <a:cs typeface="Arial"/>
              <a:sym typeface="Arial"/>
            </a:endParaRPr>
          </a:p>
          <a:p>
            <a:pPr marL="0" lvl="0" indent="0" algn="l" rtl="0">
              <a:lnSpc>
                <a:spcPct val="200000"/>
              </a:lnSpc>
              <a:spcBef>
                <a:spcPts val="1000"/>
              </a:spcBef>
              <a:spcAft>
                <a:spcPts val="10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2"/>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Extraction</a:t>
            </a:r>
            <a:endParaRPr/>
          </a:p>
        </p:txBody>
      </p:sp>
      <p:sp>
        <p:nvSpPr>
          <p:cNvPr id="213" name="Google Shape;213;p32"/>
          <p:cNvSpPr txBox="1">
            <a:spLocks noGrp="1"/>
          </p:cNvSpPr>
          <p:nvPr>
            <p:ph type="body" idx="1"/>
          </p:nvPr>
        </p:nvSpPr>
        <p:spPr>
          <a:xfrm>
            <a:off x="320400" y="1752175"/>
            <a:ext cx="8503200" cy="2246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u="sng">
                <a:solidFill>
                  <a:srgbClr val="57068C"/>
                </a:solidFill>
              </a:rPr>
              <a:t>INPUT</a:t>
            </a:r>
            <a:endParaRPr b="1" u="sng">
              <a:solidFill>
                <a:srgbClr val="57068C"/>
              </a:solidFill>
            </a:endParaRPr>
          </a:p>
          <a:p>
            <a:pPr marL="0" lvl="0" indent="457200" algn="l" rtl="0">
              <a:lnSpc>
                <a:spcPct val="115000"/>
              </a:lnSpc>
              <a:spcBef>
                <a:spcPts val="0"/>
              </a:spcBef>
              <a:spcAft>
                <a:spcPts val="0"/>
              </a:spcAft>
              <a:buNone/>
            </a:pPr>
            <a:r>
              <a:rPr lang="en">
                <a:solidFill>
                  <a:srgbClr val="57068C"/>
                </a:solidFill>
              </a:rPr>
              <a:t>●</a:t>
            </a:r>
            <a:r>
              <a:rPr lang="en">
                <a:solidFill>
                  <a:srgbClr val="000000"/>
                </a:solidFill>
              </a:rPr>
              <a:t> </a:t>
            </a:r>
            <a:r>
              <a:rPr lang="en" b="1">
                <a:solidFill>
                  <a:srgbClr val="000000"/>
                </a:solidFill>
              </a:rPr>
              <a:t>timespan:</a:t>
            </a:r>
            <a:r>
              <a:rPr lang="en">
                <a:solidFill>
                  <a:srgbClr val="000000"/>
                </a:solidFill>
              </a:rPr>
              <a:t> time period unit</a:t>
            </a:r>
            <a:endParaRPr>
              <a:solidFill>
                <a:srgbClr val="000000"/>
              </a:solidFill>
            </a:endParaRPr>
          </a:p>
          <a:p>
            <a:pPr marL="0" lvl="0" indent="457200" algn="l" rtl="0">
              <a:lnSpc>
                <a:spcPct val="115000"/>
              </a:lnSpc>
              <a:spcBef>
                <a:spcPts val="0"/>
              </a:spcBef>
              <a:spcAft>
                <a:spcPts val="0"/>
              </a:spcAft>
              <a:buNone/>
            </a:pPr>
            <a:r>
              <a:rPr lang="en">
                <a:solidFill>
                  <a:srgbClr val="000000"/>
                </a:solidFill>
              </a:rPr>
              <a:t>● </a:t>
            </a:r>
            <a:r>
              <a:rPr lang="en" b="1">
                <a:solidFill>
                  <a:srgbClr val="000000"/>
                </a:solidFill>
              </a:rPr>
              <a:t>multiplier: </a:t>
            </a:r>
            <a:r>
              <a:rPr lang="en">
                <a:solidFill>
                  <a:srgbClr val="000000"/>
                </a:solidFill>
              </a:rPr>
              <a:t>time period quantity</a:t>
            </a:r>
            <a:endParaRPr>
              <a:solidFill>
                <a:srgbClr val="000000"/>
              </a:solidFill>
            </a:endParaRPr>
          </a:p>
          <a:p>
            <a:pPr marL="0" lvl="0" indent="457200" algn="l" rtl="0">
              <a:lnSpc>
                <a:spcPct val="115000"/>
              </a:lnSpc>
              <a:spcBef>
                <a:spcPts val="0"/>
              </a:spcBef>
              <a:spcAft>
                <a:spcPts val="0"/>
              </a:spcAft>
              <a:buNone/>
            </a:pPr>
            <a:r>
              <a:rPr lang="en">
                <a:solidFill>
                  <a:srgbClr val="000000"/>
                </a:solidFill>
              </a:rPr>
              <a:t>● </a:t>
            </a:r>
            <a:r>
              <a:rPr lang="en" b="1">
                <a:solidFill>
                  <a:srgbClr val="000000"/>
                </a:solidFill>
              </a:rPr>
              <a:t>from:</a:t>
            </a:r>
            <a:r>
              <a:rPr lang="en">
                <a:solidFill>
                  <a:srgbClr val="000000"/>
                </a:solidFill>
              </a:rPr>
              <a:t> start time</a:t>
            </a:r>
            <a:endParaRPr>
              <a:solidFill>
                <a:srgbClr val="000000"/>
              </a:solidFill>
            </a:endParaRPr>
          </a:p>
          <a:p>
            <a:pPr marL="0" lvl="0" indent="457200" algn="l" rtl="0">
              <a:lnSpc>
                <a:spcPct val="115000"/>
              </a:lnSpc>
              <a:spcBef>
                <a:spcPts val="0"/>
              </a:spcBef>
              <a:spcAft>
                <a:spcPts val="0"/>
              </a:spcAft>
              <a:buNone/>
            </a:pPr>
            <a:r>
              <a:rPr lang="en">
                <a:solidFill>
                  <a:srgbClr val="000000"/>
                </a:solidFill>
              </a:rPr>
              <a:t>● </a:t>
            </a:r>
            <a:r>
              <a:rPr lang="en" b="1">
                <a:solidFill>
                  <a:srgbClr val="000000"/>
                </a:solidFill>
              </a:rPr>
              <a:t>to:</a:t>
            </a:r>
            <a:r>
              <a:rPr lang="en">
                <a:solidFill>
                  <a:srgbClr val="000000"/>
                </a:solidFill>
              </a:rPr>
              <a:t> end time</a:t>
            </a:r>
            <a:endParaRPr>
              <a:solidFill>
                <a:srgbClr val="000000"/>
              </a:solidFill>
            </a:endParaRPr>
          </a:p>
          <a:p>
            <a:pPr marL="0" lvl="0" indent="457200" algn="l" rtl="0">
              <a:lnSpc>
                <a:spcPct val="115000"/>
              </a:lnSpc>
              <a:spcBef>
                <a:spcPts val="0"/>
              </a:spcBef>
              <a:spcAft>
                <a:spcPts val="0"/>
              </a:spcAft>
              <a:buNone/>
            </a:pPr>
            <a:r>
              <a:rPr lang="en">
                <a:solidFill>
                  <a:srgbClr val="000000"/>
                </a:solidFill>
              </a:rPr>
              <a:t>● </a:t>
            </a:r>
            <a:r>
              <a:rPr lang="en" b="1">
                <a:solidFill>
                  <a:srgbClr val="000000"/>
                </a:solidFill>
              </a:rPr>
              <a:t>currencies:</a:t>
            </a:r>
            <a:r>
              <a:rPr lang="en">
                <a:solidFill>
                  <a:srgbClr val="000000"/>
                </a:solidFill>
              </a:rPr>
              <a:t> Currency pairs used to test</a:t>
            </a:r>
            <a:endParaRPr>
              <a:solidFill>
                <a:srgbClr val="000000"/>
              </a:solidFill>
            </a:endParaRPr>
          </a:p>
          <a:p>
            <a:pPr marL="0" lvl="0" indent="457200" algn="l" rtl="0">
              <a:lnSpc>
                <a:spcPct val="115000"/>
              </a:lnSpc>
              <a:spcBef>
                <a:spcPts val="0"/>
              </a:spcBef>
              <a:spcAft>
                <a:spcPts val="0"/>
              </a:spcAft>
              <a:buNone/>
            </a:pPr>
            <a:r>
              <a:rPr lang="en">
                <a:solidFill>
                  <a:srgbClr val="000000"/>
                </a:solidFill>
              </a:rPr>
              <a:t>● </a:t>
            </a:r>
            <a:r>
              <a:rPr lang="en" b="1">
                <a:solidFill>
                  <a:srgbClr val="000000"/>
                </a:solidFill>
              </a:rPr>
              <a:t>API Key:</a:t>
            </a:r>
            <a:r>
              <a:rPr lang="en">
                <a:solidFill>
                  <a:srgbClr val="000000"/>
                </a:solidFill>
              </a:rPr>
              <a:t> personal API Key</a:t>
            </a:r>
            <a:endParaRPr>
              <a:solidFill>
                <a:srgbClr val="000000"/>
              </a:solidFill>
            </a:endParaRPr>
          </a:p>
          <a:p>
            <a:pPr marL="0" lvl="0" indent="0" algn="l" rtl="0">
              <a:lnSpc>
                <a:spcPct val="115000"/>
              </a:lnSpc>
              <a:spcBef>
                <a:spcPts val="0"/>
              </a:spcBef>
              <a:spcAft>
                <a:spcPts val="0"/>
              </a:spcAft>
              <a:buNone/>
            </a:pPr>
            <a:endParaRPr>
              <a:solidFill>
                <a:srgbClr val="000000"/>
              </a:solidFill>
            </a:endParaRPr>
          </a:p>
          <a:p>
            <a:pPr marL="0" lvl="0" indent="0" algn="l" rtl="0">
              <a:lnSpc>
                <a:spcPct val="115000"/>
              </a:lnSpc>
              <a:spcBef>
                <a:spcPts val="1000"/>
              </a:spcBef>
              <a:spcAft>
                <a:spcPts val="0"/>
              </a:spcAft>
              <a:buNone/>
            </a:pPr>
            <a:endParaRPr>
              <a:solidFill>
                <a:srgbClr val="57068C"/>
              </a:solidFill>
            </a:endParaRPr>
          </a:p>
        </p:txBody>
      </p:sp>
      <p:sp>
        <p:nvSpPr>
          <p:cNvPr id="214" name="Google Shape;214;p32"/>
          <p:cNvSpPr txBox="1">
            <a:spLocks noGrp="1"/>
          </p:cNvSpPr>
          <p:nvPr>
            <p:ph type="title"/>
          </p:nvPr>
        </p:nvSpPr>
        <p:spPr>
          <a:xfrm>
            <a:off x="311700" y="12458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Polygon &amp; API keys </a:t>
            </a:r>
            <a:endParaRPr sz="25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3"/>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Extraction</a:t>
            </a:r>
            <a:endParaRPr/>
          </a:p>
        </p:txBody>
      </p:sp>
      <p:sp>
        <p:nvSpPr>
          <p:cNvPr id="220" name="Google Shape;220;p33"/>
          <p:cNvSpPr txBox="1">
            <a:spLocks noGrp="1"/>
          </p:cNvSpPr>
          <p:nvPr>
            <p:ph type="body" idx="1"/>
          </p:nvPr>
        </p:nvSpPr>
        <p:spPr>
          <a:xfrm>
            <a:off x="320400" y="1752175"/>
            <a:ext cx="8503200" cy="2246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u="sng">
                <a:solidFill>
                  <a:srgbClr val="57068C"/>
                </a:solidFill>
              </a:rPr>
              <a:t>OUTPUT</a:t>
            </a:r>
            <a:endParaRPr b="1" u="sng">
              <a:solidFill>
                <a:srgbClr val="57068C"/>
              </a:solidFill>
            </a:endParaRPr>
          </a:p>
          <a:p>
            <a:pPr marL="0" lvl="0" indent="457200" algn="l" rtl="0">
              <a:lnSpc>
                <a:spcPct val="115000"/>
              </a:lnSpc>
              <a:spcBef>
                <a:spcPts val="0"/>
              </a:spcBef>
              <a:spcAft>
                <a:spcPts val="0"/>
              </a:spcAft>
              <a:buNone/>
            </a:pPr>
            <a:r>
              <a:rPr lang="en">
                <a:solidFill>
                  <a:srgbClr val="57068C"/>
                </a:solidFill>
              </a:rPr>
              <a:t>● </a:t>
            </a:r>
            <a:r>
              <a:rPr lang="en" b="1">
                <a:solidFill>
                  <a:schemeClr val="dk2"/>
                </a:solidFill>
              </a:rPr>
              <a:t>index:</a:t>
            </a:r>
            <a:r>
              <a:rPr lang="en">
                <a:solidFill>
                  <a:schemeClr val="dk2"/>
                </a:solidFill>
              </a:rPr>
              <a:t> be resetted, start from 0 to 29999.</a:t>
            </a:r>
            <a:endParaRPr>
              <a:solidFill>
                <a:schemeClr val="dk2"/>
              </a:solidFill>
            </a:endParaRPr>
          </a:p>
          <a:p>
            <a:pPr marL="0" lvl="0" indent="457200" algn="l" rtl="0">
              <a:lnSpc>
                <a:spcPct val="115000"/>
              </a:lnSpc>
              <a:spcBef>
                <a:spcPts val="0"/>
              </a:spcBef>
              <a:spcAft>
                <a:spcPts val="0"/>
              </a:spcAft>
              <a:buNone/>
            </a:pPr>
            <a:r>
              <a:rPr lang="en">
                <a:solidFill>
                  <a:srgbClr val="57068C"/>
                </a:solidFill>
              </a:rPr>
              <a:t>●</a:t>
            </a:r>
            <a:r>
              <a:rPr lang="en" b="1">
                <a:solidFill>
                  <a:srgbClr val="220337"/>
                </a:solidFill>
              </a:rPr>
              <a:t> timestamp:</a:t>
            </a:r>
            <a:r>
              <a:rPr lang="en" sz="1050" b="1">
                <a:solidFill>
                  <a:srgbClr val="000000"/>
                </a:solidFill>
                <a:highlight>
                  <a:srgbClr val="FFFFFF"/>
                </a:highlight>
                <a:latin typeface="Arial"/>
                <a:ea typeface="Arial"/>
                <a:cs typeface="Arial"/>
                <a:sym typeface="Arial"/>
              </a:rPr>
              <a:t> </a:t>
            </a:r>
            <a:r>
              <a:rPr lang="en">
                <a:solidFill>
                  <a:schemeClr val="dk2"/>
                </a:solidFill>
              </a:rPr>
              <a:t>time period quantity</a:t>
            </a:r>
            <a:endParaRPr>
              <a:solidFill>
                <a:schemeClr val="dk2"/>
              </a:solidFill>
            </a:endParaRPr>
          </a:p>
          <a:p>
            <a:pPr marL="0" lvl="0" indent="457200" algn="l" rtl="0">
              <a:lnSpc>
                <a:spcPct val="115000"/>
              </a:lnSpc>
              <a:spcBef>
                <a:spcPts val="0"/>
              </a:spcBef>
              <a:spcAft>
                <a:spcPts val="0"/>
              </a:spcAft>
              <a:buNone/>
            </a:pPr>
            <a:r>
              <a:rPr lang="en">
                <a:solidFill>
                  <a:srgbClr val="57068C"/>
                </a:solidFill>
              </a:rPr>
              <a:t>● </a:t>
            </a:r>
            <a:r>
              <a:rPr lang="en" b="1">
                <a:solidFill>
                  <a:schemeClr val="dk2"/>
                </a:solidFill>
              </a:rPr>
              <a:t>currency_pair:</a:t>
            </a:r>
            <a:r>
              <a:rPr lang="en">
                <a:solidFill>
                  <a:schemeClr val="dk2"/>
                </a:solidFill>
              </a:rPr>
              <a:t> start time</a:t>
            </a:r>
            <a:endParaRPr/>
          </a:p>
          <a:p>
            <a:pPr marL="0" lvl="0" indent="457200" algn="l" rtl="0">
              <a:lnSpc>
                <a:spcPct val="115000"/>
              </a:lnSpc>
              <a:spcBef>
                <a:spcPts val="0"/>
              </a:spcBef>
              <a:spcAft>
                <a:spcPts val="0"/>
              </a:spcAft>
              <a:buNone/>
            </a:pPr>
            <a:r>
              <a:rPr lang="en">
                <a:solidFill>
                  <a:srgbClr val="57068C"/>
                </a:solidFill>
              </a:rPr>
              <a:t>●</a:t>
            </a:r>
            <a:r>
              <a:rPr lang="en">
                <a:solidFill>
                  <a:schemeClr val="dk2"/>
                </a:solidFill>
              </a:rPr>
              <a:t> </a:t>
            </a:r>
            <a:r>
              <a:rPr lang="en" b="1">
                <a:solidFill>
                  <a:schemeClr val="dk2"/>
                </a:solidFill>
              </a:rPr>
              <a:t>fx_rate:</a:t>
            </a:r>
            <a:r>
              <a:rPr lang="en">
                <a:solidFill>
                  <a:schemeClr val="dk2"/>
                </a:solidFill>
              </a:rPr>
              <a:t> end time</a:t>
            </a:r>
            <a:endParaRPr>
              <a:solidFill>
                <a:schemeClr val="dk2"/>
              </a:solidFill>
            </a:endParaRPr>
          </a:p>
          <a:p>
            <a:pPr marL="0" lvl="0" indent="457200" algn="l" rtl="0">
              <a:lnSpc>
                <a:spcPct val="115000"/>
              </a:lnSpc>
              <a:spcBef>
                <a:spcPts val="0"/>
              </a:spcBef>
              <a:spcAft>
                <a:spcPts val="0"/>
              </a:spcAft>
              <a:buNone/>
            </a:pPr>
            <a:endParaRPr>
              <a:solidFill>
                <a:schemeClr val="dk2"/>
              </a:solidFill>
            </a:endParaRPr>
          </a:p>
          <a:p>
            <a:pPr marL="0" lvl="0" indent="457200" algn="l" rtl="0">
              <a:lnSpc>
                <a:spcPct val="115000"/>
              </a:lnSpc>
              <a:spcBef>
                <a:spcPts val="0"/>
              </a:spcBef>
              <a:spcAft>
                <a:spcPts val="0"/>
              </a:spcAft>
              <a:buNone/>
            </a:pPr>
            <a:r>
              <a:rPr lang="en">
                <a:solidFill>
                  <a:srgbClr val="57068C"/>
                </a:solidFill>
              </a:rPr>
              <a:t>●</a:t>
            </a:r>
            <a:r>
              <a:rPr lang="en">
                <a:solidFill>
                  <a:schemeClr val="dk2"/>
                </a:solidFill>
              </a:rPr>
              <a:t> </a:t>
            </a:r>
            <a:r>
              <a:rPr lang="en" b="1">
                <a:solidFill>
                  <a:schemeClr val="dk2"/>
                </a:solidFill>
              </a:rPr>
              <a:t>date:</a:t>
            </a:r>
            <a:r>
              <a:rPr lang="en">
                <a:solidFill>
                  <a:schemeClr val="dk2"/>
                </a:solidFill>
              </a:rPr>
              <a:t> date in </a:t>
            </a:r>
            <a:r>
              <a:rPr lang="en">
                <a:solidFill>
                  <a:schemeClr val="dk2"/>
                </a:solidFill>
                <a:uFill>
                  <a:noFill/>
                </a:uFill>
                <a:hlinkClick r:id="rId3">
                  <a:extLst>
                    <a:ext uri="{A12FA001-AC4F-418D-AE19-62706E023703}">
                      <ahyp:hlinkClr xmlns:ahyp="http://schemas.microsoft.com/office/drawing/2018/hyperlinkcolor" val="tx"/>
                    </a:ext>
                  </a:extLst>
                </a:hlinkClick>
              </a:rPr>
              <a:t>yyyy-MM-dd HH:mm</a:t>
            </a:r>
            <a:endParaRPr>
              <a:solidFill>
                <a:srgbClr val="57068C"/>
              </a:solidFill>
            </a:endParaRPr>
          </a:p>
          <a:p>
            <a:pPr marL="0" lvl="0" indent="457200" algn="l" rtl="0">
              <a:lnSpc>
                <a:spcPct val="115000"/>
              </a:lnSpc>
              <a:spcBef>
                <a:spcPts val="0"/>
              </a:spcBef>
              <a:spcAft>
                <a:spcPts val="0"/>
              </a:spcAft>
              <a:buNone/>
            </a:pPr>
            <a:r>
              <a:rPr lang="en">
                <a:solidFill>
                  <a:srgbClr val="57068C"/>
                </a:solidFill>
              </a:rPr>
              <a:t>●</a:t>
            </a:r>
            <a:r>
              <a:rPr lang="en">
                <a:solidFill>
                  <a:schemeClr val="dk2"/>
                </a:solidFill>
              </a:rPr>
              <a:t> </a:t>
            </a:r>
            <a:r>
              <a:rPr lang="en" b="1">
                <a:solidFill>
                  <a:schemeClr val="dk2"/>
                </a:solidFill>
              </a:rPr>
              <a:t>minute:</a:t>
            </a:r>
            <a:r>
              <a:rPr lang="en">
                <a:solidFill>
                  <a:schemeClr val="dk2"/>
                </a:solidFill>
              </a:rPr>
              <a:t> date in minute</a:t>
            </a:r>
            <a:endParaRPr>
              <a:solidFill>
                <a:schemeClr val="dk2"/>
              </a:solidFill>
            </a:endParaRPr>
          </a:p>
          <a:p>
            <a:pPr marL="0" lvl="0" indent="457200" algn="l" rtl="0">
              <a:lnSpc>
                <a:spcPct val="115000"/>
              </a:lnSpc>
              <a:spcBef>
                <a:spcPts val="0"/>
              </a:spcBef>
              <a:spcAft>
                <a:spcPts val="0"/>
              </a:spcAft>
              <a:buNone/>
            </a:pPr>
            <a:endParaRPr>
              <a:solidFill>
                <a:schemeClr val="dk2"/>
              </a:solidFill>
            </a:endParaRPr>
          </a:p>
        </p:txBody>
      </p:sp>
      <p:sp>
        <p:nvSpPr>
          <p:cNvPr id="221" name="Google Shape;221;p33"/>
          <p:cNvSpPr txBox="1">
            <a:spLocks noGrp="1"/>
          </p:cNvSpPr>
          <p:nvPr>
            <p:ph type="title"/>
          </p:nvPr>
        </p:nvSpPr>
        <p:spPr>
          <a:xfrm>
            <a:off x="311700" y="12458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Polygon &amp; API keys </a:t>
            </a:r>
            <a:endParaRPr sz="25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4"/>
          <p:cNvSpPr txBox="1">
            <a:spLocks noGrp="1"/>
          </p:cNvSpPr>
          <p:nvPr>
            <p:ph type="body" idx="1"/>
          </p:nvPr>
        </p:nvSpPr>
        <p:spPr>
          <a:xfrm>
            <a:off x="791550" y="1970850"/>
            <a:ext cx="7291200" cy="22467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solidFill>
                  <a:srgbClr val="57068C"/>
                </a:solidFill>
              </a:rPr>
              <a:t>● </a:t>
            </a:r>
            <a:r>
              <a:rPr lang="en">
                <a:solidFill>
                  <a:srgbClr val="000000"/>
                </a:solidFill>
              </a:rPr>
              <a:t>Create MongoDB Library </a:t>
            </a:r>
            <a:endParaRPr>
              <a:solidFill>
                <a:srgbClr val="000000"/>
              </a:solidFill>
            </a:endParaRPr>
          </a:p>
          <a:p>
            <a:pPr marL="0" lvl="0" indent="0" algn="l" rtl="0">
              <a:lnSpc>
                <a:spcPct val="150000"/>
              </a:lnSpc>
              <a:spcBef>
                <a:spcPts val="0"/>
              </a:spcBef>
              <a:spcAft>
                <a:spcPts val="0"/>
              </a:spcAft>
              <a:buNone/>
            </a:pPr>
            <a:r>
              <a:rPr lang="en">
                <a:solidFill>
                  <a:srgbClr val="000000"/>
                </a:solidFill>
              </a:rPr>
              <a:t>● Store the data though Arctic</a:t>
            </a:r>
            <a:endParaRPr>
              <a:solidFill>
                <a:srgbClr val="000000"/>
              </a:solidFill>
            </a:endParaRPr>
          </a:p>
          <a:p>
            <a:pPr marL="0" lvl="0" indent="0" algn="l" rtl="0">
              <a:lnSpc>
                <a:spcPct val="150000"/>
              </a:lnSpc>
              <a:spcBef>
                <a:spcPts val="0"/>
              </a:spcBef>
              <a:spcAft>
                <a:spcPts val="0"/>
              </a:spcAft>
              <a:buNone/>
            </a:pPr>
            <a:r>
              <a:rPr lang="en">
                <a:solidFill>
                  <a:srgbClr val="000000"/>
                </a:solidFill>
              </a:rPr>
              <a:t>● read data</a:t>
            </a:r>
            <a:endParaRPr>
              <a:solidFill>
                <a:srgbClr val="000000"/>
              </a:solidFill>
            </a:endParaRPr>
          </a:p>
          <a:p>
            <a:pPr marL="0" lvl="0" indent="0" algn="l" rtl="0">
              <a:lnSpc>
                <a:spcPct val="150000"/>
              </a:lnSpc>
              <a:spcBef>
                <a:spcPts val="0"/>
              </a:spcBef>
              <a:spcAft>
                <a:spcPts val="0"/>
              </a:spcAft>
              <a:buNone/>
            </a:pPr>
            <a:r>
              <a:rPr lang="en">
                <a:solidFill>
                  <a:srgbClr val="000000"/>
                </a:solidFill>
              </a:rPr>
              <a:t>● compression data</a:t>
            </a:r>
            <a:endParaRPr>
              <a:solidFill>
                <a:srgbClr val="000000"/>
              </a:solidFill>
            </a:endParaRPr>
          </a:p>
        </p:txBody>
      </p:sp>
      <p:sp>
        <p:nvSpPr>
          <p:cNvPr id="227" name="Google Shape;227;p34"/>
          <p:cNvSpPr txBox="1">
            <a:spLocks noGrp="1"/>
          </p:cNvSpPr>
          <p:nvPr>
            <p:ph type="title"/>
          </p:nvPr>
        </p:nvSpPr>
        <p:spPr>
          <a:xfrm>
            <a:off x="311700" y="587975"/>
            <a:ext cx="82509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Organization &amp; Storage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5"/>
          <p:cNvSpPr txBox="1">
            <a:spLocks noGrp="1"/>
          </p:cNvSpPr>
          <p:nvPr>
            <p:ph type="body" idx="1"/>
          </p:nvPr>
        </p:nvSpPr>
        <p:spPr>
          <a:xfrm>
            <a:off x="717750" y="1903775"/>
            <a:ext cx="3089100" cy="22467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solidFill>
                  <a:srgbClr val="57068C"/>
                </a:solidFill>
              </a:rPr>
              <a:t>●</a:t>
            </a:r>
            <a:r>
              <a:rPr lang="en">
                <a:solidFill>
                  <a:srgbClr val="000000"/>
                </a:solidFill>
              </a:rPr>
              <a:t>Model trained from high-quality data.</a:t>
            </a:r>
            <a:endParaRPr>
              <a:solidFill>
                <a:srgbClr val="000000"/>
              </a:solidFill>
            </a:endParaRPr>
          </a:p>
          <a:p>
            <a:pPr marL="0" lvl="0" indent="0" algn="l" rtl="0">
              <a:lnSpc>
                <a:spcPct val="150000"/>
              </a:lnSpc>
              <a:spcBef>
                <a:spcPts val="0"/>
              </a:spcBef>
              <a:spcAft>
                <a:spcPts val="0"/>
              </a:spcAft>
              <a:buNone/>
            </a:pPr>
            <a:r>
              <a:rPr lang="en">
                <a:solidFill>
                  <a:schemeClr val="dk1"/>
                </a:solidFill>
              </a:rPr>
              <a:t>●</a:t>
            </a:r>
            <a:r>
              <a:rPr lang="en">
                <a:solidFill>
                  <a:srgbClr val="000000"/>
                </a:solidFill>
              </a:rPr>
              <a:t>Adaptive reinforcement learning layer. </a:t>
            </a:r>
            <a:endParaRPr>
              <a:solidFill>
                <a:srgbClr val="000000"/>
              </a:solidFill>
            </a:endParaRPr>
          </a:p>
          <a:p>
            <a:pPr marL="0" lvl="0" indent="0" algn="l" rtl="0">
              <a:lnSpc>
                <a:spcPct val="150000"/>
              </a:lnSpc>
              <a:spcBef>
                <a:spcPts val="0"/>
              </a:spcBef>
              <a:spcAft>
                <a:spcPts val="0"/>
              </a:spcAft>
              <a:buNone/>
            </a:pPr>
            <a:r>
              <a:rPr lang="en">
                <a:solidFill>
                  <a:schemeClr val="dk1"/>
                </a:solidFill>
              </a:rPr>
              <a:t>●</a:t>
            </a:r>
            <a:r>
              <a:rPr lang="en">
                <a:solidFill>
                  <a:srgbClr val="000000"/>
                </a:solidFill>
              </a:rPr>
              <a:t>Risk management. </a:t>
            </a:r>
            <a:endParaRPr>
              <a:solidFill>
                <a:srgbClr val="000000"/>
              </a:solidFill>
            </a:endParaRPr>
          </a:p>
        </p:txBody>
      </p:sp>
      <p:sp>
        <p:nvSpPr>
          <p:cNvPr id="233" name="Google Shape;233;p35"/>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7068C"/>
                </a:solidFill>
              </a:rPr>
              <a:t>What We Offer</a:t>
            </a:r>
            <a:endParaRPr>
              <a:solidFill>
                <a:schemeClr val="dk1"/>
              </a:solidFill>
            </a:endParaRPr>
          </a:p>
          <a:p>
            <a:pPr marL="0" lvl="0" indent="0" algn="l" rtl="0">
              <a:spcBef>
                <a:spcPts val="0"/>
              </a:spcBef>
              <a:spcAft>
                <a:spcPts val="0"/>
              </a:spcAft>
              <a:buNone/>
            </a:pPr>
            <a:endParaRPr/>
          </a:p>
        </p:txBody>
      </p:sp>
      <p:sp>
        <p:nvSpPr>
          <p:cNvPr id="234" name="Google Shape;234;p35"/>
          <p:cNvSpPr txBox="1">
            <a:spLocks noGrp="1"/>
          </p:cNvSpPr>
          <p:nvPr>
            <p:ph type="title"/>
          </p:nvPr>
        </p:nvSpPr>
        <p:spPr>
          <a:xfrm>
            <a:off x="311700" y="12458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Product Details</a:t>
            </a:r>
            <a:endParaRPr sz="2500"/>
          </a:p>
        </p:txBody>
      </p:sp>
      <p:sp>
        <p:nvSpPr>
          <p:cNvPr id="235" name="Google Shape;235;p35"/>
          <p:cNvSpPr txBox="1">
            <a:spLocks noGrp="1"/>
          </p:cNvSpPr>
          <p:nvPr>
            <p:ph type="body" idx="1"/>
          </p:nvPr>
        </p:nvSpPr>
        <p:spPr>
          <a:xfrm>
            <a:off x="4853750" y="1903775"/>
            <a:ext cx="3549300" cy="22467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rgbClr val="57068C"/>
                </a:solidFill>
              </a:rPr>
              <a:t>●</a:t>
            </a:r>
            <a:r>
              <a:rPr lang="en">
                <a:solidFill>
                  <a:srgbClr val="000000"/>
                </a:solidFill>
              </a:rPr>
              <a:t>1 week, 6 pairs, per minutes, 30000 data.</a:t>
            </a:r>
            <a:endParaRPr>
              <a:solidFill>
                <a:srgbClr val="000000"/>
              </a:solidFill>
            </a:endParaRPr>
          </a:p>
          <a:p>
            <a:pPr marL="0" marR="0" lvl="0" indent="0" algn="l" rtl="0">
              <a:lnSpc>
                <a:spcPct val="150000"/>
              </a:lnSpc>
              <a:spcBef>
                <a:spcPts val="0"/>
              </a:spcBef>
              <a:spcAft>
                <a:spcPts val="0"/>
              </a:spcAft>
              <a:buNone/>
            </a:pPr>
            <a:r>
              <a:rPr lang="en">
                <a:solidFill>
                  <a:schemeClr val="dk1"/>
                </a:solidFill>
              </a:rPr>
              <a:t>●</a:t>
            </a:r>
            <a:r>
              <a:rPr lang="en" b="1">
                <a:solidFill>
                  <a:srgbClr val="000000"/>
                </a:solidFill>
              </a:rPr>
              <a:t>80/20. Use original data to testify model accuracy.</a:t>
            </a:r>
            <a:endParaRPr b="1">
              <a:solidFill>
                <a:srgbClr val="000000"/>
              </a:solidFill>
            </a:endParaRPr>
          </a:p>
          <a:p>
            <a:pPr marL="0" marR="0" lvl="0" indent="0" algn="l" rtl="0">
              <a:lnSpc>
                <a:spcPct val="150000"/>
              </a:lnSpc>
              <a:spcBef>
                <a:spcPts val="0"/>
              </a:spcBef>
              <a:spcAft>
                <a:spcPts val="0"/>
              </a:spcAft>
              <a:buNone/>
            </a:pPr>
            <a:r>
              <a:rPr lang="en" b="1">
                <a:solidFill>
                  <a:schemeClr val="dk1"/>
                </a:solidFill>
              </a:rPr>
              <a:t>●</a:t>
            </a:r>
            <a:r>
              <a:rPr lang="en" b="1">
                <a:solidFill>
                  <a:srgbClr val="000000"/>
                </a:solidFill>
              </a:rPr>
              <a:t>Soft method to forecast risks. </a:t>
            </a:r>
            <a:endParaRPr b="1">
              <a:solidFill>
                <a:srgbClr val="000000"/>
              </a:solidFill>
            </a:endParaRPr>
          </a:p>
          <a:p>
            <a:pPr marL="0" lvl="0" indent="0" algn="l" rtl="0">
              <a:lnSpc>
                <a:spcPct val="150000"/>
              </a:lnSpc>
              <a:spcBef>
                <a:spcPts val="0"/>
              </a:spcBef>
              <a:spcAft>
                <a:spcPts val="0"/>
              </a:spcAft>
              <a:buNone/>
            </a:pPr>
            <a:endParaRPr>
              <a:solidFill>
                <a:schemeClr val="dk2"/>
              </a:solidFill>
            </a:endParaRPr>
          </a:p>
        </p:txBody>
      </p:sp>
      <p:cxnSp>
        <p:nvCxnSpPr>
          <p:cNvPr id="236" name="Google Shape;236;p35"/>
          <p:cNvCxnSpPr>
            <a:stCxn id="232" idx="3"/>
            <a:endCxn id="235" idx="1"/>
          </p:cNvCxnSpPr>
          <p:nvPr/>
        </p:nvCxnSpPr>
        <p:spPr>
          <a:xfrm>
            <a:off x="3806850" y="3027125"/>
            <a:ext cx="1047000" cy="0"/>
          </a:xfrm>
          <a:prstGeom prst="straightConnector1">
            <a:avLst/>
          </a:prstGeom>
          <a:noFill/>
          <a:ln w="38100" cap="flat" cmpd="sng">
            <a:solidFill>
              <a:schemeClr val="dk2"/>
            </a:solidFill>
            <a:prstDash val="solid"/>
            <a:round/>
            <a:headEnd type="none" w="med" len="med"/>
            <a:tailEnd type="diamond"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6"/>
          <p:cNvSpPr txBox="1">
            <a:spLocks noGrp="1"/>
          </p:cNvSpPr>
          <p:nvPr>
            <p:ph type="title"/>
          </p:nvPr>
        </p:nvSpPr>
        <p:spPr>
          <a:xfrm>
            <a:off x="1506000" y="1385509"/>
            <a:ext cx="6131700" cy="163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Model Classification </a:t>
            </a:r>
            <a:endParaRPr/>
          </a:p>
        </p:txBody>
      </p:sp>
      <p:sp>
        <p:nvSpPr>
          <p:cNvPr id="242" name="Google Shape;242;p36"/>
          <p:cNvSpPr txBox="1">
            <a:spLocks noGrp="1"/>
          </p:cNvSpPr>
          <p:nvPr>
            <p:ph type="subTitle" idx="1"/>
          </p:nvPr>
        </p:nvSpPr>
        <p:spPr>
          <a:xfrm>
            <a:off x="2462575" y="2959018"/>
            <a:ext cx="4218600" cy="73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Which models we chose and how we trained them </a:t>
            </a:r>
            <a:endParaRPr/>
          </a:p>
        </p:txBody>
      </p:sp>
      <p:sp>
        <p:nvSpPr>
          <p:cNvPr id="243" name="Google Shape;243;p36"/>
          <p:cNvSpPr txBox="1"/>
          <p:nvPr/>
        </p:nvSpPr>
        <p:spPr>
          <a:xfrm>
            <a:off x="3793600" y="817178"/>
            <a:ext cx="1556700" cy="298200"/>
          </a:xfrm>
          <a:prstGeom prst="rect">
            <a:avLst/>
          </a:prstGeom>
          <a:noFill/>
          <a:ln>
            <a:noFill/>
          </a:ln>
        </p:spPr>
        <p:txBody>
          <a:bodyPr spcFirstLastPara="1" wrap="square" lIns="91425" tIns="91425" rIns="91425" bIns="91425" anchor="t" anchorCtr="0">
            <a:noAutofit/>
          </a:bodyPr>
          <a:lstStyle/>
          <a:p>
            <a:pPr marL="0" lvl="0" indent="0" algn="ctr" rtl="0">
              <a:lnSpc>
                <a:spcPct val="80000"/>
              </a:lnSpc>
              <a:spcBef>
                <a:spcPts val="0"/>
              </a:spcBef>
              <a:spcAft>
                <a:spcPts val="0"/>
              </a:spcAft>
              <a:buNone/>
            </a:pPr>
            <a:r>
              <a:rPr lang="en" sz="900">
                <a:solidFill>
                  <a:srgbClr val="57068C"/>
                </a:solidFill>
                <a:latin typeface="Montserrat ExtraBold"/>
                <a:ea typeface="Montserrat ExtraBold"/>
                <a:cs typeface="Montserrat ExtraBold"/>
                <a:sym typeface="Montserrat ExtraBold"/>
              </a:rPr>
              <a:t>P A R T   0 2</a:t>
            </a:r>
            <a:endParaRPr sz="900">
              <a:solidFill>
                <a:srgbClr val="57068C"/>
              </a:solidFill>
              <a:latin typeface="Montserrat ExtraBold"/>
              <a:ea typeface="Montserrat ExtraBold"/>
              <a:cs typeface="Montserrat ExtraBold"/>
              <a:sym typeface="Montserrat ExtraBold"/>
            </a:endParaRPr>
          </a:p>
        </p:txBody>
      </p:sp>
      <p:cxnSp>
        <p:nvCxnSpPr>
          <p:cNvPr id="244" name="Google Shape;244;p36"/>
          <p:cNvCxnSpPr/>
          <p:nvPr/>
        </p:nvCxnSpPr>
        <p:spPr>
          <a:xfrm>
            <a:off x="4231926" y="1084298"/>
            <a:ext cx="692400" cy="0"/>
          </a:xfrm>
          <a:prstGeom prst="straightConnector1">
            <a:avLst/>
          </a:prstGeom>
          <a:noFill/>
          <a:ln w="9525" cap="flat" cmpd="sng">
            <a:solidFill>
              <a:srgbClr val="57068C"/>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310875" y="168175"/>
            <a:ext cx="79665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Project Summary</a:t>
            </a:r>
            <a:endParaRPr>
              <a:solidFill>
                <a:schemeClr val="dk1"/>
              </a:solidFill>
            </a:endParaRPr>
          </a:p>
          <a:p>
            <a:pPr marL="0" lvl="0" indent="0" algn="l" rtl="0">
              <a:spcBef>
                <a:spcPts val="0"/>
              </a:spcBef>
              <a:spcAft>
                <a:spcPts val="0"/>
              </a:spcAft>
              <a:buNone/>
            </a:pPr>
            <a:endParaRPr/>
          </a:p>
        </p:txBody>
      </p:sp>
      <p:sp>
        <p:nvSpPr>
          <p:cNvPr id="103" name="Google Shape;103;p19"/>
          <p:cNvSpPr/>
          <p:nvPr/>
        </p:nvSpPr>
        <p:spPr>
          <a:xfrm>
            <a:off x="536625" y="899525"/>
            <a:ext cx="7653000" cy="657900"/>
          </a:xfrm>
          <a:prstGeom prst="roundRect">
            <a:avLst>
              <a:gd name="adj" fmla="val 16667"/>
            </a:avLst>
          </a:prstGeom>
          <a:solidFill>
            <a:srgbClr val="6AA84F"/>
          </a:solid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25000"/>
              </a:lnSpc>
              <a:spcBef>
                <a:spcPts val="0"/>
              </a:spcBef>
              <a:spcAft>
                <a:spcPts val="1000"/>
              </a:spcAft>
              <a:buNone/>
            </a:pPr>
            <a:r>
              <a:rPr lang="en" b="1">
                <a:solidFill>
                  <a:schemeClr val="lt1"/>
                </a:solidFill>
                <a:latin typeface="Montserrat"/>
                <a:ea typeface="Montserrat"/>
                <a:cs typeface="Montserrat"/>
                <a:sym typeface="Montserrat"/>
              </a:rPr>
              <a:t>Goals:</a:t>
            </a:r>
            <a:r>
              <a:rPr lang="en">
                <a:solidFill>
                  <a:schemeClr val="lt1"/>
                </a:solidFill>
                <a:latin typeface="Montserrat"/>
                <a:ea typeface="Montserrat"/>
                <a:cs typeface="Montserrat"/>
                <a:sym typeface="Montserrat"/>
              </a:rPr>
              <a:t> Making profit by investing currency pairs </a:t>
            </a:r>
            <a:endParaRPr sz="1000">
              <a:solidFill>
                <a:schemeClr val="lt1"/>
              </a:solidFill>
            </a:endParaRPr>
          </a:p>
        </p:txBody>
      </p:sp>
      <p:sp>
        <p:nvSpPr>
          <p:cNvPr id="104" name="Google Shape;104;p19"/>
          <p:cNvSpPr/>
          <p:nvPr/>
        </p:nvSpPr>
        <p:spPr>
          <a:xfrm>
            <a:off x="536625" y="3264725"/>
            <a:ext cx="7653000" cy="657900"/>
          </a:xfrm>
          <a:prstGeom prst="roundRect">
            <a:avLst>
              <a:gd name="adj" fmla="val 16667"/>
            </a:avLst>
          </a:prstGeom>
          <a:solidFill>
            <a:srgbClr val="6AA84F"/>
          </a:solid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00000"/>
              </a:lnSpc>
              <a:spcBef>
                <a:spcPts val="0"/>
              </a:spcBef>
              <a:spcAft>
                <a:spcPts val="1000"/>
              </a:spcAft>
              <a:buNone/>
            </a:pPr>
            <a:r>
              <a:rPr lang="en" b="1">
                <a:solidFill>
                  <a:schemeClr val="lt1"/>
                </a:solidFill>
                <a:latin typeface="Montserrat"/>
                <a:ea typeface="Montserrat"/>
                <a:cs typeface="Montserrat"/>
                <a:sym typeface="Montserrat"/>
              </a:rPr>
              <a:t>Data Source:</a:t>
            </a:r>
            <a:r>
              <a:rPr lang="en">
                <a:solidFill>
                  <a:schemeClr val="lt1"/>
                </a:solidFill>
                <a:latin typeface="Montserrat"/>
                <a:ea typeface="Montserrat"/>
                <a:cs typeface="Montserrat"/>
                <a:sym typeface="Montserrat"/>
              </a:rPr>
              <a:t> Polygon</a:t>
            </a:r>
            <a:endParaRPr sz="900">
              <a:solidFill>
                <a:schemeClr val="lt1"/>
              </a:solidFill>
              <a:latin typeface="Montserrat"/>
              <a:ea typeface="Montserrat"/>
              <a:cs typeface="Montserrat"/>
              <a:sym typeface="Montserrat"/>
            </a:endParaRPr>
          </a:p>
        </p:txBody>
      </p:sp>
      <p:sp>
        <p:nvSpPr>
          <p:cNvPr id="105" name="Google Shape;105;p19"/>
          <p:cNvSpPr/>
          <p:nvPr/>
        </p:nvSpPr>
        <p:spPr>
          <a:xfrm>
            <a:off x="536625" y="1668525"/>
            <a:ext cx="7653000" cy="657900"/>
          </a:xfrm>
          <a:prstGeom prst="roundRect">
            <a:avLst>
              <a:gd name="adj" fmla="val 16667"/>
            </a:avLst>
          </a:prstGeom>
          <a:solidFill>
            <a:srgbClr val="6AA84F"/>
          </a:solid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25000"/>
              </a:lnSpc>
              <a:spcBef>
                <a:spcPts val="0"/>
              </a:spcBef>
              <a:spcAft>
                <a:spcPts val="1000"/>
              </a:spcAft>
              <a:buNone/>
            </a:pPr>
            <a:r>
              <a:rPr lang="en" b="1">
                <a:solidFill>
                  <a:schemeClr val="lt1"/>
                </a:solidFill>
                <a:latin typeface="Montserrat"/>
                <a:ea typeface="Montserrat"/>
                <a:cs typeface="Montserrat"/>
                <a:sym typeface="Montserrat"/>
              </a:rPr>
              <a:t>Our Audience:</a:t>
            </a:r>
            <a:r>
              <a:rPr lang="en">
                <a:solidFill>
                  <a:schemeClr val="lt1"/>
                </a:solidFill>
                <a:latin typeface="Montserrat"/>
                <a:ea typeface="Montserrat"/>
                <a:cs typeface="Montserrat"/>
                <a:sym typeface="Montserrat"/>
              </a:rPr>
              <a:t> CEO, Executives, Decision makers or Individual investors</a:t>
            </a:r>
            <a:endParaRPr sz="1000">
              <a:solidFill>
                <a:schemeClr val="lt1"/>
              </a:solidFill>
            </a:endParaRPr>
          </a:p>
        </p:txBody>
      </p:sp>
      <p:sp>
        <p:nvSpPr>
          <p:cNvPr id="106" name="Google Shape;106;p19"/>
          <p:cNvSpPr/>
          <p:nvPr/>
        </p:nvSpPr>
        <p:spPr>
          <a:xfrm>
            <a:off x="536625" y="2453800"/>
            <a:ext cx="7653000" cy="697800"/>
          </a:xfrm>
          <a:prstGeom prst="roundRect">
            <a:avLst>
              <a:gd name="adj" fmla="val 16667"/>
            </a:avLst>
          </a:prstGeom>
          <a:solidFill>
            <a:srgbClr val="6AA84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50000"/>
              </a:lnSpc>
              <a:spcBef>
                <a:spcPts val="0"/>
              </a:spcBef>
              <a:spcAft>
                <a:spcPts val="1000"/>
              </a:spcAft>
              <a:buNone/>
            </a:pPr>
            <a:r>
              <a:rPr lang="en" b="1">
                <a:solidFill>
                  <a:schemeClr val="lt1"/>
                </a:solidFill>
                <a:latin typeface="Montserrat"/>
                <a:ea typeface="Montserrat"/>
                <a:cs typeface="Montserrat"/>
                <a:sym typeface="Montserrat"/>
              </a:rPr>
              <a:t>Our Role:</a:t>
            </a:r>
            <a:r>
              <a:rPr lang="en">
                <a:solidFill>
                  <a:schemeClr val="lt1"/>
                </a:solidFill>
                <a:latin typeface="Montserrat"/>
                <a:ea typeface="Montserrat"/>
                <a:cs typeface="Montserrat"/>
                <a:sym typeface="Montserrat"/>
              </a:rPr>
              <a:t> NYU Engineering Group brought to design an algorithm that helps with auto-investment of currencies</a:t>
            </a:r>
            <a:endParaRPr sz="1000">
              <a:solidFill>
                <a:schemeClr val="lt1"/>
              </a:solidFill>
            </a:endParaRPr>
          </a:p>
        </p:txBody>
      </p:sp>
      <p:sp>
        <p:nvSpPr>
          <p:cNvPr id="107" name="Google Shape;107;p19"/>
          <p:cNvSpPr/>
          <p:nvPr/>
        </p:nvSpPr>
        <p:spPr>
          <a:xfrm>
            <a:off x="226650" y="4472825"/>
            <a:ext cx="1114800" cy="453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9"/>
          <p:cNvSpPr/>
          <p:nvPr/>
        </p:nvSpPr>
        <p:spPr>
          <a:xfrm>
            <a:off x="536625" y="4075650"/>
            <a:ext cx="7653000" cy="657900"/>
          </a:xfrm>
          <a:prstGeom prst="roundRect">
            <a:avLst>
              <a:gd name="adj" fmla="val 16667"/>
            </a:avLst>
          </a:prstGeom>
          <a:solidFill>
            <a:srgbClr val="6AA84F"/>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25000"/>
              </a:lnSpc>
              <a:spcBef>
                <a:spcPts val="0"/>
              </a:spcBef>
              <a:spcAft>
                <a:spcPts val="1000"/>
              </a:spcAft>
              <a:buNone/>
            </a:pPr>
            <a:r>
              <a:rPr lang="en" b="1">
                <a:solidFill>
                  <a:schemeClr val="lt1"/>
                </a:solidFill>
                <a:latin typeface="Montserrat"/>
                <a:ea typeface="Montserrat"/>
                <a:cs typeface="Montserrat"/>
                <a:sym typeface="Montserrat"/>
              </a:rPr>
              <a:t>Tools:</a:t>
            </a:r>
            <a:r>
              <a:rPr lang="en">
                <a:solidFill>
                  <a:schemeClr val="lt1"/>
                </a:solidFill>
                <a:latin typeface="Montserrat"/>
                <a:ea typeface="Montserrat"/>
                <a:cs typeface="Montserrat"/>
                <a:sym typeface="Montserrat"/>
              </a:rPr>
              <a:t> Python, MongoDB, Sqlite</a:t>
            </a:r>
            <a:endParaRPr sz="8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7"/>
          <p:cNvSpPr txBox="1">
            <a:spLocks noGrp="1"/>
          </p:cNvSpPr>
          <p:nvPr>
            <p:ph type="title"/>
          </p:nvPr>
        </p:nvSpPr>
        <p:spPr>
          <a:xfrm>
            <a:off x="311700" y="587975"/>
            <a:ext cx="86058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Classification Models</a:t>
            </a:r>
            <a:endParaRPr/>
          </a:p>
        </p:txBody>
      </p:sp>
      <p:sp>
        <p:nvSpPr>
          <p:cNvPr id="250" name="Google Shape;250;p37"/>
          <p:cNvSpPr/>
          <p:nvPr/>
        </p:nvSpPr>
        <p:spPr>
          <a:xfrm>
            <a:off x="1983350" y="1620575"/>
            <a:ext cx="1655400" cy="153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rgbClr val="57068C"/>
                </a:solidFill>
              </a:rPr>
              <a:t>Gradient Boosting</a:t>
            </a:r>
            <a:endParaRPr sz="1700" b="1">
              <a:solidFill>
                <a:srgbClr val="57068C"/>
              </a:solidFill>
            </a:endParaRPr>
          </a:p>
        </p:txBody>
      </p:sp>
      <p:sp>
        <p:nvSpPr>
          <p:cNvPr id="251" name="Google Shape;251;p37"/>
          <p:cNvSpPr/>
          <p:nvPr/>
        </p:nvSpPr>
        <p:spPr>
          <a:xfrm>
            <a:off x="173750" y="1620575"/>
            <a:ext cx="1655400" cy="153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solidFill>
                  <a:srgbClr val="57068C"/>
                </a:solidFill>
              </a:rPr>
              <a:t>Random Forest</a:t>
            </a:r>
            <a:endParaRPr sz="1900" b="1">
              <a:solidFill>
                <a:srgbClr val="57068C"/>
              </a:solidFill>
            </a:endParaRPr>
          </a:p>
        </p:txBody>
      </p:sp>
      <p:sp>
        <p:nvSpPr>
          <p:cNvPr id="252" name="Google Shape;252;p37"/>
          <p:cNvSpPr/>
          <p:nvPr/>
        </p:nvSpPr>
        <p:spPr>
          <a:xfrm>
            <a:off x="7490950" y="1620575"/>
            <a:ext cx="1655400" cy="153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57068C"/>
                </a:solidFill>
              </a:rPr>
              <a:t>Logistic Regression</a:t>
            </a:r>
            <a:endParaRPr b="1">
              <a:solidFill>
                <a:srgbClr val="57068C"/>
              </a:solidFill>
            </a:endParaRPr>
          </a:p>
        </p:txBody>
      </p:sp>
      <p:sp>
        <p:nvSpPr>
          <p:cNvPr id="253" name="Google Shape;253;p37"/>
          <p:cNvSpPr/>
          <p:nvPr/>
        </p:nvSpPr>
        <p:spPr>
          <a:xfrm>
            <a:off x="5681350" y="1620575"/>
            <a:ext cx="1655400" cy="153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57068C"/>
                </a:solidFill>
              </a:rPr>
              <a:t>XGboost</a:t>
            </a:r>
            <a:endParaRPr sz="1800" b="1">
              <a:solidFill>
                <a:srgbClr val="57068C"/>
              </a:solidFill>
            </a:endParaRPr>
          </a:p>
        </p:txBody>
      </p:sp>
      <p:sp>
        <p:nvSpPr>
          <p:cNvPr id="254" name="Google Shape;254;p37"/>
          <p:cNvSpPr/>
          <p:nvPr/>
        </p:nvSpPr>
        <p:spPr>
          <a:xfrm>
            <a:off x="3832338" y="1620575"/>
            <a:ext cx="1655400" cy="153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57068C"/>
                </a:solidFill>
              </a:rPr>
              <a:t>K-Nearest Neighbor</a:t>
            </a:r>
            <a:endParaRPr sz="1600" b="1">
              <a:solidFill>
                <a:srgbClr val="57068C"/>
              </a:solidFill>
            </a:endParaRPr>
          </a:p>
        </p:txBody>
      </p:sp>
      <p:sp>
        <p:nvSpPr>
          <p:cNvPr id="255" name="Google Shape;255;p37"/>
          <p:cNvSpPr/>
          <p:nvPr/>
        </p:nvSpPr>
        <p:spPr>
          <a:xfrm>
            <a:off x="2679450" y="3946775"/>
            <a:ext cx="3961200" cy="657900"/>
          </a:xfrm>
          <a:prstGeom prst="roundRect">
            <a:avLst>
              <a:gd name="adj" fmla="val 16667"/>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solidFill>
                  <a:srgbClr val="57068C"/>
                </a:solidFill>
              </a:rPr>
              <a:t>Predicted Clusters</a:t>
            </a:r>
            <a:endParaRPr sz="2300" b="1">
              <a:solidFill>
                <a:srgbClr val="57068C"/>
              </a:solidFill>
            </a:endParaRPr>
          </a:p>
        </p:txBody>
      </p:sp>
      <p:cxnSp>
        <p:nvCxnSpPr>
          <p:cNvPr id="256" name="Google Shape;256;p37"/>
          <p:cNvCxnSpPr>
            <a:stCxn id="251" idx="4"/>
            <a:endCxn id="255" idx="0"/>
          </p:cNvCxnSpPr>
          <p:nvPr/>
        </p:nvCxnSpPr>
        <p:spPr>
          <a:xfrm>
            <a:off x="1001450" y="3157175"/>
            <a:ext cx="3658500" cy="789600"/>
          </a:xfrm>
          <a:prstGeom prst="straightConnector1">
            <a:avLst/>
          </a:prstGeom>
          <a:noFill/>
          <a:ln w="19050" cap="flat" cmpd="sng">
            <a:solidFill>
              <a:schemeClr val="dk1"/>
            </a:solidFill>
            <a:prstDash val="solid"/>
            <a:round/>
            <a:headEnd type="none" w="med" len="med"/>
            <a:tailEnd type="triangle" w="med" len="med"/>
          </a:ln>
        </p:spPr>
      </p:cxnSp>
      <p:cxnSp>
        <p:nvCxnSpPr>
          <p:cNvPr id="257" name="Google Shape;257;p37"/>
          <p:cNvCxnSpPr>
            <a:stCxn id="250" idx="4"/>
            <a:endCxn id="255" idx="0"/>
          </p:cNvCxnSpPr>
          <p:nvPr/>
        </p:nvCxnSpPr>
        <p:spPr>
          <a:xfrm>
            <a:off x="2811050" y="3157175"/>
            <a:ext cx="1848900" cy="789600"/>
          </a:xfrm>
          <a:prstGeom prst="straightConnector1">
            <a:avLst/>
          </a:prstGeom>
          <a:noFill/>
          <a:ln w="19050" cap="flat" cmpd="sng">
            <a:solidFill>
              <a:schemeClr val="dk1"/>
            </a:solidFill>
            <a:prstDash val="solid"/>
            <a:round/>
            <a:headEnd type="none" w="med" len="med"/>
            <a:tailEnd type="triangle" w="med" len="med"/>
          </a:ln>
        </p:spPr>
      </p:cxnSp>
      <p:cxnSp>
        <p:nvCxnSpPr>
          <p:cNvPr id="258" name="Google Shape;258;p37"/>
          <p:cNvCxnSpPr>
            <a:stCxn id="254" idx="4"/>
            <a:endCxn id="255" idx="0"/>
          </p:cNvCxnSpPr>
          <p:nvPr/>
        </p:nvCxnSpPr>
        <p:spPr>
          <a:xfrm>
            <a:off x="4660038" y="3157175"/>
            <a:ext cx="0" cy="789600"/>
          </a:xfrm>
          <a:prstGeom prst="straightConnector1">
            <a:avLst/>
          </a:prstGeom>
          <a:noFill/>
          <a:ln w="19050" cap="flat" cmpd="sng">
            <a:solidFill>
              <a:schemeClr val="dk1"/>
            </a:solidFill>
            <a:prstDash val="solid"/>
            <a:round/>
            <a:headEnd type="none" w="med" len="med"/>
            <a:tailEnd type="triangle" w="med" len="med"/>
          </a:ln>
        </p:spPr>
      </p:cxnSp>
      <p:cxnSp>
        <p:nvCxnSpPr>
          <p:cNvPr id="259" name="Google Shape;259;p37"/>
          <p:cNvCxnSpPr>
            <a:stCxn id="253" idx="4"/>
            <a:endCxn id="255" idx="0"/>
          </p:cNvCxnSpPr>
          <p:nvPr/>
        </p:nvCxnSpPr>
        <p:spPr>
          <a:xfrm flipH="1">
            <a:off x="4660150" y="3157175"/>
            <a:ext cx="1848900" cy="789600"/>
          </a:xfrm>
          <a:prstGeom prst="straightConnector1">
            <a:avLst/>
          </a:prstGeom>
          <a:noFill/>
          <a:ln w="19050" cap="flat" cmpd="sng">
            <a:solidFill>
              <a:schemeClr val="dk1"/>
            </a:solidFill>
            <a:prstDash val="solid"/>
            <a:round/>
            <a:headEnd type="none" w="med" len="med"/>
            <a:tailEnd type="triangle" w="med" len="med"/>
          </a:ln>
        </p:spPr>
      </p:cxnSp>
      <p:cxnSp>
        <p:nvCxnSpPr>
          <p:cNvPr id="260" name="Google Shape;260;p37"/>
          <p:cNvCxnSpPr>
            <a:stCxn id="252" idx="4"/>
            <a:endCxn id="255" idx="0"/>
          </p:cNvCxnSpPr>
          <p:nvPr/>
        </p:nvCxnSpPr>
        <p:spPr>
          <a:xfrm flipH="1">
            <a:off x="4660150" y="3157175"/>
            <a:ext cx="3658500" cy="789600"/>
          </a:xfrm>
          <a:prstGeom prst="straightConnector1">
            <a:avLst/>
          </a:prstGeom>
          <a:noFill/>
          <a:ln w="19050" cap="flat" cmpd="sng">
            <a:solidFill>
              <a:schemeClr val="dk1"/>
            </a:solidFill>
            <a:prstDash val="solid"/>
            <a:round/>
            <a:headEnd type="none" w="med" len="med"/>
            <a:tailEnd type="triangl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Random Forest</a:t>
            </a:r>
            <a:endParaRPr/>
          </a:p>
        </p:txBody>
      </p:sp>
      <p:pic>
        <p:nvPicPr>
          <p:cNvPr id="266" name="Google Shape;266;p38"/>
          <p:cNvPicPr preferRelativeResize="0"/>
          <p:nvPr/>
        </p:nvPicPr>
        <p:blipFill>
          <a:blip r:embed="rId3">
            <a:alphaModFix/>
          </a:blip>
          <a:stretch>
            <a:fillRect/>
          </a:stretch>
        </p:blipFill>
        <p:spPr>
          <a:xfrm>
            <a:off x="407175" y="1319450"/>
            <a:ext cx="5303354" cy="3592825"/>
          </a:xfrm>
          <a:prstGeom prst="rect">
            <a:avLst/>
          </a:prstGeom>
          <a:noFill/>
          <a:ln>
            <a:noFill/>
          </a:ln>
        </p:spPr>
      </p:pic>
      <p:sp>
        <p:nvSpPr>
          <p:cNvPr id="267" name="Google Shape;267;p38"/>
          <p:cNvSpPr txBox="1"/>
          <p:nvPr/>
        </p:nvSpPr>
        <p:spPr>
          <a:xfrm>
            <a:off x="6013550" y="1755963"/>
            <a:ext cx="3044700" cy="27198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Tree Structure </a:t>
            </a:r>
            <a:endParaRPr sz="1800">
              <a:latin typeface="Montserrat"/>
              <a:ea typeface="Montserrat"/>
              <a:cs typeface="Montserrat"/>
              <a:sym typeface="Montserrat"/>
            </a:endParaRPr>
          </a:p>
          <a:p>
            <a:pPr marL="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High accuracy</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Control over-fitting</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0" lvl="0" indent="0" algn="l" rtl="0">
              <a:lnSpc>
                <a:spcPct val="115000"/>
              </a:lnSpc>
              <a:spcBef>
                <a:spcPts val="0"/>
              </a:spcBef>
              <a:spcAft>
                <a:spcPts val="0"/>
              </a:spcAft>
              <a:buNone/>
            </a:pPr>
            <a:endParaRPr sz="1800">
              <a:latin typeface="Montserrat"/>
              <a:ea typeface="Montserrat"/>
              <a:cs typeface="Montserrat"/>
              <a:sym typeface="Montserrat"/>
            </a:endParaRPr>
          </a:p>
          <a:p>
            <a:pPr marL="0" lvl="0" indent="0" algn="l" rtl="0">
              <a:spcBef>
                <a:spcPts val="0"/>
              </a:spcBef>
              <a:spcAft>
                <a:spcPts val="0"/>
              </a:spcAft>
              <a:buNone/>
            </a:pPr>
            <a:endParaRPr sz="1800" b="1">
              <a:latin typeface="Montserrat"/>
              <a:ea typeface="Montserrat"/>
              <a:cs typeface="Montserrat"/>
              <a:sym typeface="Montserrat"/>
            </a:endParaRPr>
          </a:p>
          <a:p>
            <a:pPr marL="914400" lvl="0" indent="0" algn="l" rtl="0">
              <a:spcBef>
                <a:spcPts val="0"/>
              </a:spcBef>
              <a:spcAft>
                <a:spcPts val="0"/>
              </a:spcAft>
              <a:buNone/>
            </a:pPr>
            <a:endParaRPr sz="1800" b="1">
              <a:solidFill>
                <a:srgbClr val="38761D"/>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Gradient boosting</a:t>
            </a:r>
            <a:endParaRPr/>
          </a:p>
        </p:txBody>
      </p:sp>
      <p:pic>
        <p:nvPicPr>
          <p:cNvPr id="273" name="Google Shape;273;p39"/>
          <p:cNvPicPr preferRelativeResize="0"/>
          <p:nvPr/>
        </p:nvPicPr>
        <p:blipFill>
          <a:blip r:embed="rId3">
            <a:alphaModFix/>
          </a:blip>
          <a:stretch>
            <a:fillRect/>
          </a:stretch>
        </p:blipFill>
        <p:spPr>
          <a:xfrm>
            <a:off x="311700" y="1458325"/>
            <a:ext cx="5306399" cy="3483501"/>
          </a:xfrm>
          <a:prstGeom prst="rect">
            <a:avLst/>
          </a:prstGeom>
          <a:noFill/>
          <a:ln>
            <a:noFill/>
          </a:ln>
        </p:spPr>
      </p:pic>
      <p:sp>
        <p:nvSpPr>
          <p:cNvPr id="274" name="Google Shape;274;p39"/>
          <p:cNvSpPr txBox="1"/>
          <p:nvPr/>
        </p:nvSpPr>
        <p:spPr>
          <a:xfrm>
            <a:off x="6099275" y="1566700"/>
            <a:ext cx="2591400" cy="24012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Tree Structure </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Error Correction</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Longer Time, but higher Accuracy  </a:t>
            </a:r>
            <a:endParaRPr sz="1800">
              <a:latin typeface="Montserrat"/>
              <a:ea typeface="Montserrat"/>
              <a:cs typeface="Montserrat"/>
              <a:sym typeface="Montserrat"/>
            </a:endParaRPr>
          </a:p>
          <a:p>
            <a:pPr marL="0" marR="0" lvl="0" indent="0" algn="l" rtl="0">
              <a:lnSpc>
                <a:spcPct val="100000"/>
              </a:lnSpc>
              <a:spcBef>
                <a:spcPts val="0"/>
              </a:spcBef>
              <a:spcAft>
                <a:spcPts val="0"/>
              </a:spcAft>
              <a:buNone/>
            </a:pPr>
            <a:endParaRPr sz="1800">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0"/>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XGboost</a:t>
            </a:r>
            <a:endParaRPr/>
          </a:p>
        </p:txBody>
      </p:sp>
      <p:pic>
        <p:nvPicPr>
          <p:cNvPr id="280" name="Google Shape;280;p40"/>
          <p:cNvPicPr preferRelativeResize="0"/>
          <p:nvPr/>
        </p:nvPicPr>
        <p:blipFill>
          <a:blip r:embed="rId3">
            <a:alphaModFix/>
          </a:blip>
          <a:stretch>
            <a:fillRect/>
          </a:stretch>
        </p:blipFill>
        <p:spPr>
          <a:xfrm>
            <a:off x="152400" y="1398275"/>
            <a:ext cx="6358983" cy="3592825"/>
          </a:xfrm>
          <a:prstGeom prst="rect">
            <a:avLst/>
          </a:prstGeom>
          <a:noFill/>
          <a:ln>
            <a:noFill/>
          </a:ln>
        </p:spPr>
      </p:pic>
      <p:sp>
        <p:nvSpPr>
          <p:cNvPr id="281" name="Google Shape;281;p40"/>
          <p:cNvSpPr txBox="1"/>
          <p:nvPr/>
        </p:nvSpPr>
        <p:spPr>
          <a:xfrm>
            <a:off x="6145200" y="2252500"/>
            <a:ext cx="2591400" cy="36480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Compatible for various forms of data sets</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Shorter Training period </a:t>
            </a:r>
            <a:endParaRPr sz="1800">
              <a:solidFill>
                <a:schemeClr val="dk1"/>
              </a:solidFill>
              <a:latin typeface="Times New Roman"/>
              <a:ea typeface="Times New Roman"/>
              <a:cs typeface="Times New Roman"/>
              <a:sym typeface="Times New Roman"/>
            </a:endParaRPr>
          </a:p>
          <a:p>
            <a:pPr marL="914400" lvl="0" indent="0" algn="l" rtl="0">
              <a:spcBef>
                <a:spcPts val="0"/>
              </a:spcBef>
              <a:spcAft>
                <a:spcPts val="0"/>
              </a:spcAft>
              <a:buNone/>
            </a:pPr>
            <a:endParaRPr sz="1800">
              <a:solidFill>
                <a:srgbClr val="38761D"/>
              </a:solidFill>
              <a:latin typeface="Times New Roman"/>
              <a:ea typeface="Times New Roman"/>
              <a:cs typeface="Times New Roman"/>
              <a:sym typeface="Times New Roman"/>
            </a:endParaRPr>
          </a:p>
          <a:p>
            <a:pPr marL="914400" lvl="0" indent="0" algn="l" rtl="0">
              <a:spcBef>
                <a:spcPts val="0"/>
              </a:spcBef>
              <a:spcAft>
                <a:spcPts val="0"/>
              </a:spcAft>
              <a:buNone/>
            </a:pPr>
            <a:endParaRPr sz="1800">
              <a:solidFill>
                <a:srgbClr val="38761D"/>
              </a:solidFill>
              <a:latin typeface="Times New Roman"/>
              <a:ea typeface="Times New Roman"/>
              <a:cs typeface="Times New Roman"/>
              <a:sym typeface="Times New Roman"/>
            </a:endParaRPr>
          </a:p>
          <a:p>
            <a:pPr marL="457200" lvl="0" indent="0" algn="l" rtl="0">
              <a:lnSpc>
                <a:spcPct val="150000"/>
              </a:lnSpc>
              <a:spcBef>
                <a:spcPts val="0"/>
              </a:spcBef>
              <a:spcAft>
                <a:spcPts val="0"/>
              </a:spcAft>
              <a:buNone/>
            </a:pPr>
            <a:r>
              <a:rPr lang="en" sz="1800" b="1">
                <a:solidFill>
                  <a:srgbClr val="38761D"/>
                </a:solidFill>
                <a:latin typeface="Times New Roman"/>
                <a:ea typeface="Times New Roman"/>
                <a:cs typeface="Times New Roman"/>
                <a:sym typeface="Times New Roman"/>
              </a:rPr>
              <a:t> </a:t>
            </a:r>
            <a:endParaRPr sz="1800" b="1">
              <a:solidFill>
                <a:srgbClr val="38761D"/>
              </a:solidFill>
              <a:latin typeface="Times New Roman"/>
              <a:ea typeface="Times New Roman"/>
              <a:cs typeface="Times New Roman"/>
              <a:sym typeface="Times New Roman"/>
            </a:endParaRPr>
          </a:p>
          <a:p>
            <a:pPr marL="0" lvl="0" indent="0" algn="l" rtl="0">
              <a:spcBef>
                <a:spcPts val="0"/>
              </a:spcBef>
              <a:spcAft>
                <a:spcPts val="0"/>
              </a:spcAft>
              <a:buNone/>
            </a:pPr>
            <a:endParaRPr sz="1800" b="1">
              <a:solidFill>
                <a:srgbClr val="38761D"/>
              </a:solidFill>
              <a:latin typeface="Times New Roman"/>
              <a:ea typeface="Times New Roman"/>
              <a:cs typeface="Times New Roman"/>
              <a:sym typeface="Times New Roman"/>
            </a:endParaRPr>
          </a:p>
          <a:p>
            <a:pPr marL="0" lvl="0" indent="0" algn="l" rtl="0">
              <a:spcBef>
                <a:spcPts val="0"/>
              </a:spcBef>
              <a:spcAft>
                <a:spcPts val="0"/>
              </a:spcAft>
              <a:buNone/>
            </a:pPr>
            <a:endParaRPr sz="1800" b="1">
              <a:solidFill>
                <a:srgbClr val="38761D"/>
              </a:solidFill>
              <a:latin typeface="Times New Roman"/>
              <a:ea typeface="Times New Roman"/>
              <a:cs typeface="Times New Roman"/>
              <a:sym typeface="Times New Roman"/>
            </a:endParaRPr>
          </a:p>
          <a:p>
            <a:pPr marL="914400" lvl="0" indent="0" algn="l" rtl="0">
              <a:spcBef>
                <a:spcPts val="0"/>
              </a:spcBef>
              <a:spcAft>
                <a:spcPts val="0"/>
              </a:spcAft>
              <a:buNone/>
            </a:pPr>
            <a:endParaRPr sz="1800" b="1">
              <a:solidFill>
                <a:srgbClr val="38761D"/>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1"/>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K-Nearest Neighbor </a:t>
            </a:r>
            <a:endParaRPr/>
          </a:p>
        </p:txBody>
      </p:sp>
      <p:pic>
        <p:nvPicPr>
          <p:cNvPr id="287" name="Google Shape;287;p41"/>
          <p:cNvPicPr preferRelativeResize="0"/>
          <p:nvPr/>
        </p:nvPicPr>
        <p:blipFill>
          <a:blip r:embed="rId3">
            <a:alphaModFix/>
          </a:blip>
          <a:stretch>
            <a:fillRect/>
          </a:stretch>
        </p:blipFill>
        <p:spPr>
          <a:xfrm>
            <a:off x="152400" y="1398275"/>
            <a:ext cx="4790434" cy="3592825"/>
          </a:xfrm>
          <a:prstGeom prst="rect">
            <a:avLst/>
          </a:prstGeom>
          <a:noFill/>
          <a:ln>
            <a:noFill/>
          </a:ln>
        </p:spPr>
      </p:pic>
      <p:sp>
        <p:nvSpPr>
          <p:cNvPr id="288" name="Google Shape;288;p41"/>
          <p:cNvSpPr txBox="1"/>
          <p:nvPr/>
        </p:nvSpPr>
        <p:spPr>
          <a:xfrm>
            <a:off x="5193600" y="2056825"/>
            <a:ext cx="3950400" cy="18471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No Training Period</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Faster than Logistic Regression </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Easy to Implement </a:t>
            </a:r>
            <a:endParaRPr sz="1800">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2"/>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a:t>
            </a:r>
            <a:endParaRPr/>
          </a:p>
        </p:txBody>
      </p:sp>
      <p:pic>
        <p:nvPicPr>
          <p:cNvPr id="294" name="Google Shape;294;p42"/>
          <p:cNvPicPr preferRelativeResize="0"/>
          <p:nvPr/>
        </p:nvPicPr>
        <p:blipFill>
          <a:blip r:embed="rId3">
            <a:alphaModFix/>
          </a:blip>
          <a:stretch>
            <a:fillRect/>
          </a:stretch>
        </p:blipFill>
        <p:spPr>
          <a:xfrm>
            <a:off x="152400" y="1398275"/>
            <a:ext cx="4409376" cy="3592825"/>
          </a:xfrm>
          <a:prstGeom prst="rect">
            <a:avLst/>
          </a:prstGeom>
          <a:noFill/>
          <a:ln>
            <a:noFill/>
          </a:ln>
        </p:spPr>
      </p:pic>
      <p:sp>
        <p:nvSpPr>
          <p:cNvPr id="295" name="Google Shape;295;p42"/>
          <p:cNvSpPr txBox="1"/>
          <p:nvPr/>
        </p:nvSpPr>
        <p:spPr>
          <a:xfrm>
            <a:off x="4957775" y="1598300"/>
            <a:ext cx="3940200" cy="42021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Easier to implement and efficient to train.</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Easily extend to multiple classes(multinomial regression) </a:t>
            </a:r>
            <a:endParaRPr sz="1800">
              <a:latin typeface="Montserrat"/>
              <a:ea typeface="Montserrat"/>
              <a:cs typeface="Montserrat"/>
              <a:sym typeface="Montserrat"/>
            </a:endParaRPr>
          </a:p>
          <a:p>
            <a:pPr marL="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Less Inclined to Over Fitting</a:t>
            </a:r>
            <a:endParaRPr sz="1800">
              <a:solidFill>
                <a:schemeClr val="dk1"/>
              </a:solidFill>
              <a:highlight>
                <a:srgbClr val="FFFFFF"/>
              </a:highlight>
              <a:latin typeface="Times New Roman"/>
              <a:ea typeface="Times New Roman"/>
              <a:cs typeface="Times New Roman"/>
              <a:sym typeface="Times New Roman"/>
            </a:endParaRPr>
          </a:p>
          <a:p>
            <a:pPr marL="914400" lvl="0" indent="0" algn="l" rtl="0">
              <a:spcBef>
                <a:spcPts val="0"/>
              </a:spcBef>
              <a:spcAft>
                <a:spcPts val="0"/>
              </a:spcAft>
              <a:buNone/>
            </a:pPr>
            <a:endParaRPr sz="1800">
              <a:solidFill>
                <a:srgbClr val="38761D"/>
              </a:solidFill>
              <a:latin typeface="Times New Roman"/>
              <a:ea typeface="Times New Roman"/>
              <a:cs typeface="Times New Roman"/>
              <a:sym typeface="Times New Roman"/>
            </a:endParaRPr>
          </a:p>
          <a:p>
            <a:pPr marL="914400" lvl="0" indent="0" algn="l" rtl="0">
              <a:spcBef>
                <a:spcPts val="0"/>
              </a:spcBef>
              <a:spcAft>
                <a:spcPts val="0"/>
              </a:spcAft>
              <a:buNone/>
            </a:pPr>
            <a:endParaRPr sz="1800">
              <a:solidFill>
                <a:srgbClr val="38761D"/>
              </a:solidFill>
              <a:latin typeface="Times New Roman"/>
              <a:ea typeface="Times New Roman"/>
              <a:cs typeface="Times New Roman"/>
              <a:sym typeface="Times New Roman"/>
            </a:endParaRPr>
          </a:p>
          <a:p>
            <a:pPr marL="457200" lvl="0" indent="0" algn="l" rtl="0">
              <a:lnSpc>
                <a:spcPct val="150000"/>
              </a:lnSpc>
              <a:spcBef>
                <a:spcPts val="0"/>
              </a:spcBef>
              <a:spcAft>
                <a:spcPts val="0"/>
              </a:spcAft>
              <a:buNone/>
            </a:pPr>
            <a:r>
              <a:rPr lang="en" sz="1800" b="1">
                <a:solidFill>
                  <a:srgbClr val="38761D"/>
                </a:solidFill>
                <a:latin typeface="Times New Roman"/>
                <a:ea typeface="Times New Roman"/>
                <a:cs typeface="Times New Roman"/>
                <a:sym typeface="Times New Roman"/>
              </a:rPr>
              <a:t> </a:t>
            </a:r>
            <a:endParaRPr sz="1800" b="1">
              <a:solidFill>
                <a:srgbClr val="38761D"/>
              </a:solidFill>
              <a:latin typeface="Times New Roman"/>
              <a:ea typeface="Times New Roman"/>
              <a:cs typeface="Times New Roman"/>
              <a:sym typeface="Times New Roman"/>
            </a:endParaRPr>
          </a:p>
          <a:p>
            <a:pPr marL="0" lvl="0" indent="0" algn="l" rtl="0">
              <a:spcBef>
                <a:spcPts val="0"/>
              </a:spcBef>
              <a:spcAft>
                <a:spcPts val="0"/>
              </a:spcAft>
              <a:buNone/>
            </a:pPr>
            <a:endParaRPr sz="1800" b="1">
              <a:solidFill>
                <a:srgbClr val="38761D"/>
              </a:solidFill>
              <a:latin typeface="Times New Roman"/>
              <a:ea typeface="Times New Roman"/>
              <a:cs typeface="Times New Roman"/>
              <a:sym typeface="Times New Roman"/>
            </a:endParaRPr>
          </a:p>
          <a:p>
            <a:pPr marL="0" lvl="0" indent="0" algn="l" rtl="0">
              <a:spcBef>
                <a:spcPts val="0"/>
              </a:spcBef>
              <a:spcAft>
                <a:spcPts val="0"/>
              </a:spcAft>
              <a:buNone/>
            </a:pPr>
            <a:endParaRPr sz="1800" b="1">
              <a:solidFill>
                <a:srgbClr val="38761D"/>
              </a:solidFill>
              <a:latin typeface="Times New Roman"/>
              <a:ea typeface="Times New Roman"/>
              <a:cs typeface="Times New Roman"/>
              <a:sym typeface="Times New Roman"/>
            </a:endParaRPr>
          </a:p>
          <a:p>
            <a:pPr marL="914400" lvl="0" indent="0" algn="l" rtl="0">
              <a:spcBef>
                <a:spcPts val="0"/>
              </a:spcBef>
              <a:spcAft>
                <a:spcPts val="0"/>
              </a:spcAft>
              <a:buNone/>
            </a:pPr>
            <a:endParaRPr sz="1800" b="1">
              <a:solidFill>
                <a:srgbClr val="38761D"/>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3"/>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Parameter Tuning</a:t>
            </a:r>
            <a:endParaRPr/>
          </a:p>
        </p:txBody>
      </p:sp>
      <p:sp>
        <p:nvSpPr>
          <p:cNvPr id="301" name="Google Shape;301;p43"/>
          <p:cNvSpPr txBox="1">
            <a:spLocks noGrp="1"/>
          </p:cNvSpPr>
          <p:nvPr>
            <p:ph type="title"/>
          </p:nvPr>
        </p:nvSpPr>
        <p:spPr>
          <a:xfrm>
            <a:off x="407175" y="12458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Scales &amp; Size of Dataset &amp; Date</a:t>
            </a:r>
            <a:endParaRPr sz="2500"/>
          </a:p>
        </p:txBody>
      </p:sp>
      <p:sp>
        <p:nvSpPr>
          <p:cNvPr id="302" name="Google Shape;302;p43"/>
          <p:cNvSpPr txBox="1"/>
          <p:nvPr/>
        </p:nvSpPr>
        <p:spPr>
          <a:xfrm>
            <a:off x="640475" y="2010100"/>
            <a:ext cx="8405100" cy="1847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Adjusting Scales: np.arange(1,8,2)           2**np.arange(8)</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Increasing Training  Size: 4320 rows                   30000 rows</a:t>
            </a:r>
            <a:endParaRPr sz="1800">
              <a:latin typeface="Montserrat"/>
              <a:ea typeface="Montserrat"/>
              <a:cs typeface="Montserrat"/>
              <a:sym typeface="Montserrat"/>
            </a:endParaRPr>
          </a:p>
          <a:p>
            <a:pPr marL="457200" marR="0" lvl="0" indent="0" algn="l" rtl="0">
              <a:lnSpc>
                <a:spcPct val="100000"/>
              </a:lnSpc>
              <a:spcBef>
                <a:spcPts val="0"/>
              </a:spcBef>
              <a:spcAft>
                <a:spcPts val="0"/>
              </a:spcAft>
              <a:buNone/>
            </a:pPr>
            <a:endParaRPr sz="1800">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Switching Dates: best prediction accuracy found from Oct.25th to Oct. 29th</a:t>
            </a:r>
            <a:endParaRPr sz="2000">
              <a:latin typeface="Times New Roman"/>
              <a:ea typeface="Times New Roman"/>
              <a:cs typeface="Times New Roman"/>
              <a:sym typeface="Times New Roman"/>
            </a:endParaRPr>
          </a:p>
        </p:txBody>
      </p:sp>
      <p:cxnSp>
        <p:nvCxnSpPr>
          <p:cNvPr id="303" name="Google Shape;303;p43"/>
          <p:cNvCxnSpPr/>
          <p:nvPr/>
        </p:nvCxnSpPr>
        <p:spPr>
          <a:xfrm>
            <a:off x="5263700" y="2801000"/>
            <a:ext cx="1005000" cy="0"/>
          </a:xfrm>
          <a:prstGeom prst="straightConnector1">
            <a:avLst/>
          </a:prstGeom>
          <a:noFill/>
          <a:ln w="19050" cap="flat" cmpd="sng">
            <a:solidFill>
              <a:schemeClr val="dk1"/>
            </a:solidFill>
            <a:prstDash val="solid"/>
            <a:round/>
            <a:headEnd type="none" w="med" len="med"/>
            <a:tailEnd type="triangle" w="med" len="med"/>
          </a:ln>
        </p:spPr>
      </p:cxnSp>
      <p:cxnSp>
        <p:nvCxnSpPr>
          <p:cNvPr id="304" name="Google Shape;304;p43"/>
          <p:cNvCxnSpPr/>
          <p:nvPr/>
        </p:nvCxnSpPr>
        <p:spPr>
          <a:xfrm>
            <a:off x="5007525" y="2266300"/>
            <a:ext cx="502800" cy="5400"/>
          </a:xfrm>
          <a:prstGeom prst="straightConnector1">
            <a:avLst/>
          </a:prstGeom>
          <a:noFill/>
          <a:ln w="19050" cap="flat" cmpd="sng">
            <a:solidFill>
              <a:schemeClr val="dk1"/>
            </a:solidFill>
            <a:prstDash val="solid"/>
            <a:round/>
            <a:headEnd type="none" w="med" len="med"/>
            <a:tailEnd type="triangl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44"/>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Parameter Tuning</a:t>
            </a:r>
            <a:endParaRPr/>
          </a:p>
        </p:txBody>
      </p:sp>
      <p:sp>
        <p:nvSpPr>
          <p:cNvPr id="310" name="Google Shape;310;p44"/>
          <p:cNvSpPr txBox="1">
            <a:spLocks noGrp="1"/>
          </p:cNvSpPr>
          <p:nvPr>
            <p:ph type="title"/>
          </p:nvPr>
        </p:nvSpPr>
        <p:spPr>
          <a:xfrm>
            <a:off x="407175" y="12458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Split Size &amp; Random State &amp; Others</a:t>
            </a:r>
            <a:endParaRPr sz="2500"/>
          </a:p>
        </p:txBody>
      </p:sp>
      <p:sp>
        <p:nvSpPr>
          <p:cNvPr id="311" name="Google Shape;311;p44"/>
          <p:cNvSpPr txBox="1"/>
          <p:nvPr/>
        </p:nvSpPr>
        <p:spPr>
          <a:xfrm>
            <a:off x="679875" y="1716550"/>
            <a:ext cx="8405100" cy="28629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Large data Set                Large training set &amp; Smaller testing set</a:t>
            </a:r>
            <a:endParaRPr sz="1800">
              <a:latin typeface="Montserrat"/>
              <a:ea typeface="Montserrat"/>
              <a:cs typeface="Montserrat"/>
              <a:sym typeface="Montserrat"/>
            </a:endParaRPr>
          </a:p>
          <a:p>
            <a:pPr marL="457200" lvl="0" indent="0" algn="l" rtl="0">
              <a:spcBef>
                <a:spcPts val="0"/>
              </a:spcBef>
              <a:spcAft>
                <a:spcPts val="0"/>
              </a:spcAft>
              <a:buNone/>
            </a:pPr>
            <a:endParaRPr sz="20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2000">
              <a:solidFill>
                <a:schemeClr val="dk1"/>
              </a:solidFill>
              <a:latin typeface="Montserrat"/>
              <a:ea typeface="Montserrat"/>
              <a:cs typeface="Montserrat"/>
              <a:sym typeface="Montserrat"/>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Random States: </a:t>
            </a:r>
            <a:endParaRPr sz="1800">
              <a:latin typeface="Montserrat"/>
              <a:ea typeface="Montserrat"/>
              <a:cs typeface="Montserrat"/>
              <a:sym typeface="Montserrat"/>
            </a:endParaRPr>
          </a:p>
          <a:p>
            <a:pPr marL="0" lvl="0" indent="0" algn="l" rtl="0">
              <a:spcBef>
                <a:spcPts val="0"/>
              </a:spcBef>
              <a:spcAft>
                <a:spcPts val="0"/>
              </a:spcAft>
              <a:buNone/>
            </a:pPr>
            <a:endParaRPr sz="20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0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20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2000">
              <a:solidFill>
                <a:schemeClr val="dk1"/>
              </a:solidFill>
              <a:latin typeface="Times New Roman"/>
              <a:ea typeface="Times New Roman"/>
              <a:cs typeface="Times New Roman"/>
              <a:sym typeface="Times New Roman"/>
            </a:endParaRPr>
          </a:p>
          <a:p>
            <a:pPr marL="457200" marR="0" lvl="0" indent="-342900" algn="l" rtl="0">
              <a:lnSpc>
                <a:spcPct val="100000"/>
              </a:lnSpc>
              <a:spcBef>
                <a:spcPts val="0"/>
              </a:spcBef>
              <a:spcAft>
                <a:spcPts val="0"/>
              </a:spcAft>
              <a:buClr>
                <a:schemeClr val="dk1"/>
              </a:buClr>
              <a:buSzPts val="1800"/>
              <a:buFont typeface="Times New Roman"/>
              <a:buChar char="●"/>
            </a:pPr>
            <a:r>
              <a:rPr lang="en" sz="1800">
                <a:latin typeface="Montserrat"/>
                <a:ea typeface="Montserrat"/>
                <a:cs typeface="Montserrat"/>
                <a:sym typeface="Montserrat"/>
              </a:rPr>
              <a:t>Max-depth, N-estimators, Neighbors</a:t>
            </a:r>
            <a:endParaRPr sz="1800">
              <a:latin typeface="Montserrat"/>
              <a:ea typeface="Montserrat"/>
              <a:cs typeface="Montserrat"/>
              <a:sym typeface="Montserrat"/>
            </a:endParaRPr>
          </a:p>
        </p:txBody>
      </p:sp>
      <p:cxnSp>
        <p:nvCxnSpPr>
          <p:cNvPr id="312" name="Google Shape;312;p44"/>
          <p:cNvCxnSpPr/>
          <p:nvPr/>
        </p:nvCxnSpPr>
        <p:spPr>
          <a:xfrm>
            <a:off x="2956025" y="1951850"/>
            <a:ext cx="758700" cy="0"/>
          </a:xfrm>
          <a:prstGeom prst="straightConnector1">
            <a:avLst/>
          </a:prstGeom>
          <a:noFill/>
          <a:ln w="19050" cap="flat" cmpd="sng">
            <a:solidFill>
              <a:schemeClr val="dk1"/>
            </a:solidFill>
            <a:prstDash val="solid"/>
            <a:round/>
            <a:headEnd type="none" w="med" len="med"/>
            <a:tailEnd type="triangle" w="med" len="med"/>
          </a:ln>
        </p:spPr>
      </p:cxnSp>
      <p:sp>
        <p:nvSpPr>
          <p:cNvPr id="313" name="Google Shape;313;p44"/>
          <p:cNvSpPr/>
          <p:nvPr/>
        </p:nvSpPr>
        <p:spPr>
          <a:xfrm>
            <a:off x="4521100" y="3265800"/>
            <a:ext cx="541800" cy="550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10</a:t>
            </a:r>
            <a:endParaRPr/>
          </a:p>
        </p:txBody>
      </p:sp>
      <p:sp>
        <p:nvSpPr>
          <p:cNvPr id="314" name="Google Shape;314;p44"/>
          <p:cNvSpPr/>
          <p:nvPr/>
        </p:nvSpPr>
        <p:spPr>
          <a:xfrm>
            <a:off x="2793125" y="3911225"/>
            <a:ext cx="374400" cy="364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6</a:t>
            </a:r>
            <a:endParaRPr/>
          </a:p>
        </p:txBody>
      </p:sp>
      <p:sp>
        <p:nvSpPr>
          <p:cNvPr id="315" name="Google Shape;315;p44"/>
          <p:cNvSpPr/>
          <p:nvPr/>
        </p:nvSpPr>
        <p:spPr>
          <a:xfrm>
            <a:off x="6416475" y="3058600"/>
            <a:ext cx="541800" cy="550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15</a:t>
            </a:r>
            <a:endParaRPr/>
          </a:p>
        </p:txBody>
      </p:sp>
      <p:sp>
        <p:nvSpPr>
          <p:cNvPr id="316" name="Google Shape;316;p44"/>
          <p:cNvSpPr/>
          <p:nvPr/>
        </p:nvSpPr>
        <p:spPr>
          <a:xfrm>
            <a:off x="5388450" y="2468500"/>
            <a:ext cx="592500" cy="5901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317" name="Google Shape;317;p44"/>
          <p:cNvSpPr/>
          <p:nvPr/>
        </p:nvSpPr>
        <p:spPr>
          <a:xfrm>
            <a:off x="3596500" y="3609100"/>
            <a:ext cx="374400" cy="364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8</a:t>
            </a:r>
            <a:endParaRPr/>
          </a:p>
        </p:txBody>
      </p:sp>
      <p:cxnSp>
        <p:nvCxnSpPr>
          <p:cNvPr id="318" name="Google Shape;318;p44"/>
          <p:cNvCxnSpPr>
            <a:endCxn id="317" idx="3"/>
          </p:cNvCxnSpPr>
          <p:nvPr/>
        </p:nvCxnSpPr>
        <p:spPr>
          <a:xfrm rot="10800000" flipH="1">
            <a:off x="3167430" y="3920220"/>
            <a:ext cx="483900" cy="173100"/>
          </a:xfrm>
          <a:prstGeom prst="straightConnector1">
            <a:avLst/>
          </a:prstGeom>
          <a:noFill/>
          <a:ln w="19050" cap="flat" cmpd="sng">
            <a:solidFill>
              <a:schemeClr val="dk1"/>
            </a:solidFill>
            <a:prstDash val="solid"/>
            <a:round/>
            <a:headEnd type="none" w="med" len="med"/>
            <a:tailEnd type="triangle" w="med" len="med"/>
          </a:ln>
        </p:spPr>
      </p:cxnSp>
      <p:cxnSp>
        <p:nvCxnSpPr>
          <p:cNvPr id="319" name="Google Shape;319;p44"/>
          <p:cNvCxnSpPr>
            <a:stCxn id="317" idx="7"/>
            <a:endCxn id="313" idx="2"/>
          </p:cNvCxnSpPr>
          <p:nvPr/>
        </p:nvCxnSpPr>
        <p:spPr>
          <a:xfrm rot="10800000" flipH="1">
            <a:off x="3916070" y="3540980"/>
            <a:ext cx="605100" cy="121500"/>
          </a:xfrm>
          <a:prstGeom prst="straightConnector1">
            <a:avLst/>
          </a:prstGeom>
          <a:noFill/>
          <a:ln w="19050" cap="flat" cmpd="sng">
            <a:solidFill>
              <a:schemeClr val="dk1"/>
            </a:solidFill>
            <a:prstDash val="solid"/>
            <a:round/>
            <a:headEnd type="none" w="med" len="med"/>
            <a:tailEnd type="triangle" w="med" len="med"/>
          </a:ln>
        </p:spPr>
      </p:cxnSp>
      <p:cxnSp>
        <p:nvCxnSpPr>
          <p:cNvPr id="320" name="Google Shape;320;p44"/>
          <p:cNvCxnSpPr>
            <a:stCxn id="313" idx="7"/>
            <a:endCxn id="316" idx="2"/>
          </p:cNvCxnSpPr>
          <p:nvPr/>
        </p:nvCxnSpPr>
        <p:spPr>
          <a:xfrm rot="10800000" flipH="1">
            <a:off x="4983555" y="2763519"/>
            <a:ext cx="405000" cy="582900"/>
          </a:xfrm>
          <a:prstGeom prst="straightConnector1">
            <a:avLst/>
          </a:prstGeom>
          <a:noFill/>
          <a:ln w="19050" cap="flat" cmpd="sng">
            <a:solidFill>
              <a:schemeClr val="dk1"/>
            </a:solidFill>
            <a:prstDash val="solid"/>
            <a:round/>
            <a:headEnd type="none" w="med" len="med"/>
            <a:tailEnd type="triangle" w="med" len="med"/>
          </a:ln>
        </p:spPr>
      </p:cxnSp>
      <p:cxnSp>
        <p:nvCxnSpPr>
          <p:cNvPr id="321" name="Google Shape;321;p44"/>
          <p:cNvCxnSpPr>
            <a:stCxn id="316" idx="6"/>
            <a:endCxn id="315" idx="2"/>
          </p:cNvCxnSpPr>
          <p:nvPr/>
        </p:nvCxnSpPr>
        <p:spPr>
          <a:xfrm>
            <a:off x="5980950" y="2763550"/>
            <a:ext cx="435600" cy="570300"/>
          </a:xfrm>
          <a:prstGeom prst="straightConnector1">
            <a:avLst/>
          </a:prstGeom>
          <a:noFill/>
          <a:ln w="19050" cap="flat" cmpd="sng">
            <a:solidFill>
              <a:schemeClr val="dk1"/>
            </a:solidFill>
            <a:prstDash val="solid"/>
            <a:round/>
            <a:headEnd type="none" w="med" len="med"/>
            <a:tailEnd type="triangl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5"/>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Performance</a:t>
            </a:r>
            <a:endParaRPr/>
          </a:p>
        </p:txBody>
      </p:sp>
      <p:sp>
        <p:nvSpPr>
          <p:cNvPr id="327" name="Google Shape;327;p45"/>
          <p:cNvSpPr txBox="1"/>
          <p:nvPr/>
        </p:nvSpPr>
        <p:spPr>
          <a:xfrm>
            <a:off x="640475" y="2010100"/>
            <a:ext cx="8405100" cy="16623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457200" lvl="0" indent="-355600" algn="l" rtl="0">
              <a:spcBef>
                <a:spcPts val="0"/>
              </a:spcBef>
              <a:spcAft>
                <a:spcPts val="0"/>
              </a:spcAft>
              <a:buClr>
                <a:schemeClr val="dk1"/>
              </a:buClr>
              <a:buSzPts val="2000"/>
              <a:buFont typeface="Times New Roman"/>
              <a:buChar char="●"/>
            </a:pPr>
            <a:r>
              <a:rPr lang="en" sz="1800">
                <a:latin typeface="Montserrat"/>
                <a:ea typeface="Montserrat"/>
                <a:cs typeface="Montserrat"/>
                <a:sym typeface="Montserrat"/>
              </a:rPr>
              <a:t>Classification Report</a:t>
            </a:r>
            <a:endParaRPr sz="1800">
              <a:latin typeface="Montserrat"/>
              <a:ea typeface="Montserrat"/>
              <a:cs typeface="Montserrat"/>
              <a:sym typeface="Montserrat"/>
            </a:endParaRPr>
          </a:p>
          <a:p>
            <a:pPr marL="457200" lvl="0" indent="0" algn="l" rtl="0">
              <a:spcBef>
                <a:spcPts val="0"/>
              </a:spcBef>
              <a:spcAft>
                <a:spcPts val="0"/>
              </a:spcAft>
              <a:buNone/>
            </a:pPr>
            <a:endParaRPr sz="1800">
              <a:latin typeface="Montserrat"/>
              <a:ea typeface="Montserrat"/>
              <a:cs typeface="Montserrat"/>
              <a:sym typeface="Montserrat"/>
            </a:endParaRPr>
          </a:p>
          <a:p>
            <a:pPr marL="457200" lvl="0" indent="-355600" algn="l" rtl="0">
              <a:spcBef>
                <a:spcPts val="0"/>
              </a:spcBef>
              <a:spcAft>
                <a:spcPts val="0"/>
              </a:spcAft>
              <a:buClr>
                <a:schemeClr val="dk1"/>
              </a:buClr>
              <a:buSzPts val="2000"/>
              <a:buFont typeface="Times New Roman"/>
              <a:buChar char="●"/>
            </a:pPr>
            <a:r>
              <a:rPr lang="en" sz="1800">
                <a:latin typeface="Montserrat"/>
                <a:ea typeface="Montserrat"/>
                <a:cs typeface="Montserrat"/>
                <a:sym typeface="Montserrat"/>
              </a:rPr>
              <a:t>Confusion Matrix</a:t>
            </a:r>
            <a:endParaRPr sz="1800">
              <a:latin typeface="Montserrat"/>
              <a:ea typeface="Montserrat"/>
              <a:cs typeface="Montserrat"/>
              <a:sym typeface="Montserrat"/>
            </a:endParaRPr>
          </a:p>
          <a:p>
            <a:pPr marL="457200" lvl="0" indent="0" algn="l" rtl="0">
              <a:spcBef>
                <a:spcPts val="0"/>
              </a:spcBef>
              <a:spcAft>
                <a:spcPts val="0"/>
              </a:spcAft>
              <a:buNone/>
            </a:pPr>
            <a:endParaRPr sz="1800">
              <a:latin typeface="Montserrat"/>
              <a:ea typeface="Montserrat"/>
              <a:cs typeface="Montserrat"/>
              <a:sym typeface="Montserrat"/>
            </a:endParaRPr>
          </a:p>
          <a:p>
            <a:pPr marL="457200" lvl="0" indent="-355600" algn="l" rtl="0">
              <a:spcBef>
                <a:spcPts val="0"/>
              </a:spcBef>
              <a:spcAft>
                <a:spcPts val="0"/>
              </a:spcAft>
              <a:buClr>
                <a:schemeClr val="dk1"/>
              </a:buClr>
              <a:buSzPts val="2000"/>
              <a:buFont typeface="Times New Roman"/>
              <a:buChar char="●"/>
            </a:pPr>
            <a:r>
              <a:rPr lang="en" sz="1800">
                <a:latin typeface="Montserrat"/>
                <a:ea typeface="Montserrat"/>
                <a:cs typeface="Montserrat"/>
                <a:sym typeface="Montserrat"/>
              </a:rPr>
              <a:t>Accuracy Scores</a:t>
            </a:r>
            <a:endParaRPr sz="1800">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6"/>
          <p:cNvSpPr txBox="1">
            <a:spLocks noGrp="1"/>
          </p:cNvSpPr>
          <p:nvPr>
            <p:ph type="title"/>
          </p:nvPr>
        </p:nvSpPr>
        <p:spPr>
          <a:xfrm>
            <a:off x="0" y="1385500"/>
            <a:ext cx="9203100" cy="163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Return &amp; Clustering Analysis  </a:t>
            </a:r>
            <a:endParaRPr/>
          </a:p>
        </p:txBody>
      </p:sp>
      <p:sp>
        <p:nvSpPr>
          <p:cNvPr id="333" name="Google Shape;333;p46"/>
          <p:cNvSpPr txBox="1">
            <a:spLocks noGrp="1"/>
          </p:cNvSpPr>
          <p:nvPr>
            <p:ph type="subTitle" idx="1"/>
          </p:nvPr>
        </p:nvSpPr>
        <p:spPr>
          <a:xfrm>
            <a:off x="2462575" y="2959018"/>
            <a:ext cx="4218600" cy="73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How we analyzed the returns and  define clusters</a:t>
            </a:r>
            <a:endParaRPr/>
          </a:p>
        </p:txBody>
      </p:sp>
      <p:sp>
        <p:nvSpPr>
          <p:cNvPr id="334" name="Google Shape;334;p46"/>
          <p:cNvSpPr txBox="1"/>
          <p:nvPr/>
        </p:nvSpPr>
        <p:spPr>
          <a:xfrm>
            <a:off x="3793600" y="817178"/>
            <a:ext cx="1556700" cy="298200"/>
          </a:xfrm>
          <a:prstGeom prst="rect">
            <a:avLst/>
          </a:prstGeom>
          <a:noFill/>
          <a:ln>
            <a:noFill/>
          </a:ln>
        </p:spPr>
        <p:txBody>
          <a:bodyPr spcFirstLastPara="1" wrap="square" lIns="91425" tIns="91425" rIns="91425" bIns="91425" anchor="t" anchorCtr="0">
            <a:noAutofit/>
          </a:bodyPr>
          <a:lstStyle/>
          <a:p>
            <a:pPr marL="0" lvl="0" indent="0" algn="ctr" rtl="0">
              <a:lnSpc>
                <a:spcPct val="80000"/>
              </a:lnSpc>
              <a:spcBef>
                <a:spcPts val="0"/>
              </a:spcBef>
              <a:spcAft>
                <a:spcPts val="0"/>
              </a:spcAft>
              <a:buNone/>
            </a:pPr>
            <a:r>
              <a:rPr lang="en" sz="900">
                <a:solidFill>
                  <a:srgbClr val="57068C"/>
                </a:solidFill>
                <a:latin typeface="Montserrat ExtraBold"/>
                <a:ea typeface="Montserrat ExtraBold"/>
                <a:cs typeface="Montserrat ExtraBold"/>
                <a:sym typeface="Montserrat ExtraBold"/>
              </a:rPr>
              <a:t>P A R T   0 3</a:t>
            </a:r>
            <a:endParaRPr sz="900">
              <a:solidFill>
                <a:srgbClr val="57068C"/>
              </a:solidFill>
              <a:latin typeface="Montserrat ExtraBold"/>
              <a:ea typeface="Montserrat ExtraBold"/>
              <a:cs typeface="Montserrat ExtraBold"/>
              <a:sym typeface="Montserrat ExtraBold"/>
            </a:endParaRPr>
          </a:p>
        </p:txBody>
      </p:sp>
      <p:cxnSp>
        <p:nvCxnSpPr>
          <p:cNvPr id="335" name="Google Shape;335;p46"/>
          <p:cNvCxnSpPr/>
          <p:nvPr/>
        </p:nvCxnSpPr>
        <p:spPr>
          <a:xfrm>
            <a:off x="4231926" y="1084298"/>
            <a:ext cx="692400" cy="0"/>
          </a:xfrm>
          <a:prstGeom prst="straightConnector1">
            <a:avLst/>
          </a:prstGeom>
          <a:noFill/>
          <a:ln w="9525" cap="flat" cmpd="sng">
            <a:solidFill>
              <a:srgbClr val="57068C"/>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txBox="1">
            <a:spLocks noGrp="1"/>
          </p:cNvSpPr>
          <p:nvPr>
            <p:ph type="title"/>
          </p:nvPr>
        </p:nvSpPr>
        <p:spPr>
          <a:xfrm>
            <a:off x="310875" y="168175"/>
            <a:ext cx="79665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Project Steps</a:t>
            </a:r>
            <a:endParaRPr/>
          </a:p>
        </p:txBody>
      </p:sp>
      <p:pic>
        <p:nvPicPr>
          <p:cNvPr id="114" name="Google Shape;114;p20"/>
          <p:cNvPicPr preferRelativeResize="0"/>
          <p:nvPr/>
        </p:nvPicPr>
        <p:blipFill rotWithShape="1">
          <a:blip r:embed="rId3">
            <a:alphaModFix/>
          </a:blip>
          <a:srcRect l="20106" t="1883" r="20106"/>
          <a:stretch/>
        </p:blipFill>
        <p:spPr>
          <a:xfrm>
            <a:off x="310875" y="1252175"/>
            <a:ext cx="2469000" cy="2469000"/>
          </a:xfrm>
          <a:prstGeom prst="ellipse">
            <a:avLst/>
          </a:prstGeom>
          <a:noFill/>
          <a:ln>
            <a:noFill/>
          </a:ln>
        </p:spPr>
      </p:pic>
      <p:sp>
        <p:nvSpPr>
          <p:cNvPr id="115" name="Google Shape;115;p20"/>
          <p:cNvSpPr txBox="1"/>
          <p:nvPr/>
        </p:nvSpPr>
        <p:spPr>
          <a:xfrm>
            <a:off x="2104651" y="957679"/>
            <a:ext cx="3410700" cy="4155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1000"/>
              </a:spcAft>
              <a:buNone/>
            </a:pPr>
            <a:r>
              <a:rPr lang="en" sz="1500" b="1" i="1">
                <a:solidFill>
                  <a:srgbClr val="220337"/>
                </a:solidFill>
                <a:latin typeface="Montserrat"/>
                <a:ea typeface="Montserrat"/>
                <a:cs typeface="Montserrat"/>
                <a:sym typeface="Montserrat"/>
              </a:rPr>
              <a:t>Currency Pairs Identification</a:t>
            </a:r>
            <a:endParaRPr sz="1100" b="1" i="1">
              <a:solidFill>
                <a:srgbClr val="220337"/>
              </a:solidFill>
              <a:latin typeface="Montserrat"/>
              <a:ea typeface="Montserrat"/>
              <a:cs typeface="Montserrat"/>
              <a:sym typeface="Montserrat"/>
            </a:endParaRPr>
          </a:p>
        </p:txBody>
      </p:sp>
      <p:sp>
        <p:nvSpPr>
          <p:cNvPr id="116" name="Google Shape;116;p20"/>
          <p:cNvSpPr txBox="1"/>
          <p:nvPr/>
        </p:nvSpPr>
        <p:spPr>
          <a:xfrm>
            <a:off x="1932636" y="965317"/>
            <a:ext cx="33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220337"/>
                </a:solidFill>
                <a:latin typeface="Montserrat"/>
                <a:ea typeface="Montserrat"/>
                <a:cs typeface="Montserrat"/>
                <a:sym typeface="Montserrat"/>
              </a:rPr>
              <a:t>1.</a:t>
            </a:r>
            <a:endParaRPr b="1">
              <a:solidFill>
                <a:srgbClr val="220337"/>
              </a:solidFill>
              <a:latin typeface="Montserrat"/>
              <a:ea typeface="Montserrat"/>
              <a:cs typeface="Montserrat"/>
              <a:sym typeface="Montserrat"/>
            </a:endParaRPr>
          </a:p>
        </p:txBody>
      </p:sp>
      <p:sp>
        <p:nvSpPr>
          <p:cNvPr id="117" name="Google Shape;117;p20"/>
          <p:cNvSpPr txBox="1"/>
          <p:nvPr/>
        </p:nvSpPr>
        <p:spPr>
          <a:xfrm>
            <a:off x="2771897" y="1322913"/>
            <a:ext cx="2968500" cy="4155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1000"/>
              </a:spcAft>
              <a:buNone/>
            </a:pPr>
            <a:r>
              <a:rPr lang="en" sz="1500" b="1" i="1">
                <a:solidFill>
                  <a:srgbClr val="220337"/>
                </a:solidFill>
                <a:latin typeface="Montserrat"/>
                <a:ea typeface="Montserrat"/>
                <a:cs typeface="Montserrat"/>
                <a:sym typeface="Montserrat"/>
              </a:rPr>
              <a:t>Collection of Data</a:t>
            </a:r>
            <a:endParaRPr sz="1100" b="1" i="1">
              <a:solidFill>
                <a:srgbClr val="220337"/>
              </a:solidFill>
              <a:latin typeface="Montserrat"/>
              <a:ea typeface="Montserrat"/>
              <a:cs typeface="Montserrat"/>
              <a:sym typeface="Montserrat"/>
            </a:endParaRPr>
          </a:p>
        </p:txBody>
      </p:sp>
      <p:sp>
        <p:nvSpPr>
          <p:cNvPr id="118" name="Google Shape;118;p20"/>
          <p:cNvSpPr txBox="1"/>
          <p:nvPr/>
        </p:nvSpPr>
        <p:spPr>
          <a:xfrm>
            <a:off x="2518222" y="1330575"/>
            <a:ext cx="395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220337"/>
                </a:solidFill>
                <a:latin typeface="Montserrat"/>
                <a:ea typeface="Montserrat"/>
                <a:cs typeface="Montserrat"/>
                <a:sym typeface="Montserrat"/>
              </a:rPr>
              <a:t> 2.</a:t>
            </a:r>
            <a:endParaRPr b="1">
              <a:solidFill>
                <a:srgbClr val="220337"/>
              </a:solidFill>
              <a:latin typeface="Montserrat"/>
              <a:ea typeface="Montserrat"/>
              <a:cs typeface="Montserrat"/>
              <a:sym typeface="Montserrat"/>
            </a:endParaRPr>
          </a:p>
        </p:txBody>
      </p:sp>
      <p:sp>
        <p:nvSpPr>
          <p:cNvPr id="119" name="Google Shape;119;p20"/>
          <p:cNvSpPr txBox="1"/>
          <p:nvPr/>
        </p:nvSpPr>
        <p:spPr>
          <a:xfrm>
            <a:off x="3161892" y="2278936"/>
            <a:ext cx="3143700" cy="4155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1000"/>
              </a:spcAft>
              <a:buNone/>
            </a:pPr>
            <a:r>
              <a:rPr lang="en" sz="1500" b="1" i="1">
                <a:solidFill>
                  <a:srgbClr val="220337"/>
                </a:solidFill>
                <a:latin typeface="Montserrat"/>
                <a:ea typeface="Montserrat"/>
                <a:cs typeface="Montserrat"/>
                <a:sym typeface="Montserrat"/>
              </a:rPr>
              <a:t>Classification Models</a:t>
            </a:r>
            <a:endParaRPr sz="1100" b="1" i="1">
              <a:solidFill>
                <a:srgbClr val="220337"/>
              </a:solidFill>
              <a:latin typeface="Montserrat"/>
              <a:ea typeface="Montserrat"/>
              <a:cs typeface="Montserrat"/>
              <a:sym typeface="Montserrat"/>
            </a:endParaRPr>
          </a:p>
        </p:txBody>
      </p:sp>
      <p:sp>
        <p:nvSpPr>
          <p:cNvPr id="120" name="Google Shape;120;p20"/>
          <p:cNvSpPr txBox="1"/>
          <p:nvPr/>
        </p:nvSpPr>
        <p:spPr>
          <a:xfrm>
            <a:off x="2937000" y="2286575"/>
            <a:ext cx="374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rgbClr val="220337"/>
                </a:solidFill>
                <a:latin typeface="Montserrat"/>
                <a:ea typeface="Montserrat"/>
                <a:cs typeface="Montserrat"/>
                <a:sym typeface="Montserrat"/>
              </a:rPr>
              <a:t>4.</a:t>
            </a:r>
            <a:endParaRPr b="1">
              <a:solidFill>
                <a:srgbClr val="220337"/>
              </a:solidFill>
              <a:latin typeface="Montserrat"/>
              <a:ea typeface="Montserrat"/>
              <a:cs typeface="Montserrat"/>
              <a:sym typeface="Montserrat"/>
            </a:endParaRPr>
          </a:p>
        </p:txBody>
      </p:sp>
      <p:sp>
        <p:nvSpPr>
          <p:cNvPr id="121" name="Google Shape;121;p20"/>
          <p:cNvSpPr txBox="1"/>
          <p:nvPr/>
        </p:nvSpPr>
        <p:spPr>
          <a:xfrm>
            <a:off x="2989210" y="2837794"/>
            <a:ext cx="2968500" cy="4155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1000"/>
              </a:spcAft>
              <a:buNone/>
            </a:pPr>
            <a:r>
              <a:rPr lang="en" sz="1500" b="1" i="1">
                <a:solidFill>
                  <a:srgbClr val="220337"/>
                </a:solidFill>
                <a:latin typeface="Montserrat"/>
                <a:ea typeface="Montserrat"/>
                <a:cs typeface="Montserrat"/>
                <a:sym typeface="Montserrat"/>
              </a:rPr>
              <a:t>CWT &amp; Clustering</a:t>
            </a:r>
            <a:endParaRPr sz="1100" b="1" i="1">
              <a:solidFill>
                <a:srgbClr val="220337"/>
              </a:solidFill>
              <a:latin typeface="Montserrat"/>
              <a:ea typeface="Montserrat"/>
              <a:cs typeface="Montserrat"/>
              <a:sym typeface="Montserrat"/>
            </a:endParaRPr>
          </a:p>
        </p:txBody>
      </p:sp>
      <p:sp>
        <p:nvSpPr>
          <p:cNvPr id="122" name="Google Shape;122;p20"/>
          <p:cNvSpPr txBox="1"/>
          <p:nvPr/>
        </p:nvSpPr>
        <p:spPr>
          <a:xfrm>
            <a:off x="2826612" y="2837800"/>
            <a:ext cx="395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220337"/>
                </a:solidFill>
                <a:latin typeface="Montserrat"/>
                <a:ea typeface="Montserrat"/>
                <a:cs typeface="Montserrat"/>
                <a:sym typeface="Montserrat"/>
              </a:rPr>
              <a:t>5.</a:t>
            </a:r>
            <a:endParaRPr b="1">
              <a:solidFill>
                <a:srgbClr val="220337"/>
              </a:solidFill>
              <a:latin typeface="Montserrat"/>
              <a:ea typeface="Montserrat"/>
              <a:cs typeface="Montserrat"/>
              <a:sym typeface="Montserrat"/>
            </a:endParaRPr>
          </a:p>
        </p:txBody>
      </p:sp>
      <p:sp>
        <p:nvSpPr>
          <p:cNvPr id="123" name="Google Shape;123;p20"/>
          <p:cNvSpPr txBox="1"/>
          <p:nvPr/>
        </p:nvSpPr>
        <p:spPr>
          <a:xfrm>
            <a:off x="2111003" y="3722043"/>
            <a:ext cx="4725900" cy="4155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1000"/>
              </a:spcAft>
              <a:buNone/>
            </a:pPr>
            <a:r>
              <a:rPr lang="en" sz="1500" b="1" i="1">
                <a:solidFill>
                  <a:srgbClr val="220337"/>
                </a:solidFill>
                <a:latin typeface="Montserrat"/>
                <a:ea typeface="Montserrat"/>
                <a:cs typeface="Montserrat"/>
                <a:sym typeface="Montserrat"/>
              </a:rPr>
              <a:t>Decisions &amp; Recommendations</a:t>
            </a:r>
            <a:endParaRPr sz="1100" b="1" i="1">
              <a:solidFill>
                <a:srgbClr val="220337"/>
              </a:solidFill>
              <a:latin typeface="Montserrat"/>
              <a:ea typeface="Montserrat"/>
              <a:cs typeface="Montserrat"/>
              <a:sym typeface="Montserrat"/>
            </a:endParaRPr>
          </a:p>
        </p:txBody>
      </p:sp>
      <p:sp>
        <p:nvSpPr>
          <p:cNvPr id="124" name="Google Shape;124;p20"/>
          <p:cNvSpPr txBox="1"/>
          <p:nvPr/>
        </p:nvSpPr>
        <p:spPr>
          <a:xfrm>
            <a:off x="1938140" y="3729700"/>
            <a:ext cx="395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220337"/>
                </a:solidFill>
                <a:latin typeface="Montserrat"/>
                <a:ea typeface="Montserrat"/>
                <a:cs typeface="Montserrat"/>
                <a:sym typeface="Montserrat"/>
              </a:rPr>
              <a:t>7.</a:t>
            </a:r>
            <a:endParaRPr b="1">
              <a:solidFill>
                <a:srgbClr val="220337"/>
              </a:solidFill>
              <a:latin typeface="Montserrat"/>
              <a:ea typeface="Montserrat"/>
              <a:cs typeface="Montserrat"/>
              <a:sym typeface="Montserrat"/>
            </a:endParaRPr>
          </a:p>
        </p:txBody>
      </p:sp>
      <p:sp>
        <p:nvSpPr>
          <p:cNvPr id="125" name="Google Shape;125;p20"/>
          <p:cNvSpPr txBox="1"/>
          <p:nvPr/>
        </p:nvSpPr>
        <p:spPr>
          <a:xfrm>
            <a:off x="2870237" y="1784463"/>
            <a:ext cx="374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220337"/>
                </a:solidFill>
                <a:latin typeface="Montserrat"/>
                <a:ea typeface="Montserrat"/>
                <a:cs typeface="Montserrat"/>
                <a:sym typeface="Montserrat"/>
              </a:rPr>
              <a:t>3.</a:t>
            </a:r>
            <a:endParaRPr b="1">
              <a:solidFill>
                <a:srgbClr val="220337"/>
              </a:solidFill>
              <a:latin typeface="Montserrat"/>
              <a:ea typeface="Montserrat"/>
              <a:cs typeface="Montserrat"/>
              <a:sym typeface="Montserrat"/>
            </a:endParaRPr>
          </a:p>
        </p:txBody>
      </p:sp>
      <p:sp>
        <p:nvSpPr>
          <p:cNvPr id="126" name="Google Shape;126;p20"/>
          <p:cNvSpPr txBox="1"/>
          <p:nvPr/>
        </p:nvSpPr>
        <p:spPr>
          <a:xfrm>
            <a:off x="3058831" y="1776831"/>
            <a:ext cx="2968500" cy="4155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1000"/>
              </a:spcAft>
              <a:buNone/>
            </a:pPr>
            <a:r>
              <a:rPr lang="en" sz="1500" b="1" i="1">
                <a:solidFill>
                  <a:srgbClr val="220337"/>
                </a:solidFill>
                <a:latin typeface="Montserrat"/>
                <a:ea typeface="Montserrat"/>
                <a:cs typeface="Montserrat"/>
                <a:sym typeface="Montserrat"/>
              </a:rPr>
              <a:t>Cleaning of Data</a:t>
            </a:r>
            <a:endParaRPr sz="1100" b="1" i="1">
              <a:solidFill>
                <a:srgbClr val="220337"/>
              </a:solidFill>
              <a:latin typeface="Montserrat"/>
              <a:ea typeface="Montserrat"/>
              <a:cs typeface="Montserrat"/>
              <a:sym typeface="Montserrat"/>
            </a:endParaRPr>
          </a:p>
        </p:txBody>
      </p:sp>
      <p:pic>
        <p:nvPicPr>
          <p:cNvPr id="127" name="Google Shape;127;p20"/>
          <p:cNvPicPr preferRelativeResize="0"/>
          <p:nvPr/>
        </p:nvPicPr>
        <p:blipFill rotWithShape="1">
          <a:blip r:embed="rId4">
            <a:alphaModFix/>
          </a:blip>
          <a:srcRect r="74693"/>
          <a:stretch/>
        </p:blipFill>
        <p:spPr>
          <a:xfrm>
            <a:off x="6478275" y="0"/>
            <a:ext cx="2665725" cy="5143500"/>
          </a:xfrm>
          <a:prstGeom prst="rect">
            <a:avLst/>
          </a:prstGeom>
          <a:noFill/>
          <a:ln>
            <a:noFill/>
          </a:ln>
        </p:spPr>
      </p:pic>
      <p:sp>
        <p:nvSpPr>
          <p:cNvPr id="128" name="Google Shape;128;p20"/>
          <p:cNvSpPr txBox="1"/>
          <p:nvPr/>
        </p:nvSpPr>
        <p:spPr>
          <a:xfrm>
            <a:off x="2431512" y="3320975"/>
            <a:ext cx="395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220337"/>
                </a:solidFill>
                <a:latin typeface="Montserrat"/>
                <a:ea typeface="Montserrat"/>
                <a:cs typeface="Montserrat"/>
                <a:sym typeface="Montserrat"/>
              </a:rPr>
              <a:t>6.</a:t>
            </a:r>
            <a:endParaRPr b="1">
              <a:solidFill>
                <a:srgbClr val="220337"/>
              </a:solidFill>
              <a:latin typeface="Montserrat"/>
              <a:ea typeface="Montserrat"/>
              <a:cs typeface="Montserrat"/>
              <a:sym typeface="Montserrat"/>
            </a:endParaRPr>
          </a:p>
        </p:txBody>
      </p:sp>
      <p:sp>
        <p:nvSpPr>
          <p:cNvPr id="129" name="Google Shape;129;p20"/>
          <p:cNvSpPr txBox="1"/>
          <p:nvPr/>
        </p:nvSpPr>
        <p:spPr>
          <a:xfrm>
            <a:off x="2651772" y="3313319"/>
            <a:ext cx="2968500" cy="4155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1000"/>
              </a:spcAft>
              <a:buNone/>
            </a:pPr>
            <a:r>
              <a:rPr lang="en" sz="1500" b="1" i="1">
                <a:solidFill>
                  <a:srgbClr val="220337"/>
                </a:solidFill>
                <a:latin typeface="Montserrat"/>
                <a:ea typeface="Montserrat"/>
                <a:cs typeface="Montserrat"/>
                <a:sym typeface="Montserrat"/>
              </a:rPr>
              <a:t>Prediction</a:t>
            </a:r>
            <a:endParaRPr sz="1100" b="1" i="1">
              <a:solidFill>
                <a:srgbClr val="220337"/>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7"/>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Index Organization </a:t>
            </a:r>
            <a:endParaRPr/>
          </a:p>
        </p:txBody>
      </p:sp>
      <p:sp>
        <p:nvSpPr>
          <p:cNvPr id="341" name="Google Shape;341;p47"/>
          <p:cNvSpPr txBox="1">
            <a:spLocks noGrp="1"/>
          </p:cNvSpPr>
          <p:nvPr>
            <p:ph type="body" idx="1"/>
          </p:nvPr>
        </p:nvSpPr>
        <p:spPr>
          <a:xfrm>
            <a:off x="407175" y="1448400"/>
            <a:ext cx="8063700" cy="2246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Cut all new real-time FX Rate into dependent currency pair</a:t>
            </a:r>
            <a:endParaRPr/>
          </a:p>
          <a:p>
            <a:pPr marL="457200" lvl="0" indent="0" algn="l" rtl="0">
              <a:spcBef>
                <a:spcPts val="1000"/>
              </a:spcBef>
              <a:spcAft>
                <a:spcPts val="0"/>
              </a:spcAft>
              <a:buNone/>
            </a:pPr>
            <a:endParaRPr/>
          </a:p>
          <a:p>
            <a:pPr marL="457200" lvl="0" indent="-342900" algn="l" rtl="0">
              <a:spcBef>
                <a:spcPts val="1000"/>
              </a:spcBef>
              <a:spcAft>
                <a:spcPts val="0"/>
              </a:spcAft>
              <a:buSzPts val="1800"/>
              <a:buChar char="●"/>
            </a:pPr>
            <a:r>
              <a:rPr lang="en"/>
              <a:t>Reset index: make sure each cluster has its own index</a:t>
            </a:r>
            <a:endParaRPr/>
          </a:p>
          <a:p>
            <a:pPr marL="457200" lvl="0" indent="0" algn="l" rtl="0">
              <a:spcBef>
                <a:spcPts val="1000"/>
              </a:spcBef>
              <a:spcAft>
                <a:spcPts val="0"/>
              </a:spcAft>
              <a:buNone/>
            </a:pPr>
            <a:endParaRPr/>
          </a:p>
          <a:p>
            <a:pPr marL="457200" lvl="0" indent="-342900" algn="l" rtl="0">
              <a:spcBef>
                <a:spcPts val="1000"/>
              </a:spcBef>
              <a:spcAft>
                <a:spcPts val="0"/>
              </a:spcAft>
              <a:buSzPts val="1800"/>
              <a:buChar char="●"/>
            </a:pPr>
            <a:r>
              <a:rPr lang="en"/>
              <a:t>Prevent error return rate when calculating</a:t>
            </a:r>
            <a:endParaRPr/>
          </a:p>
        </p:txBody>
      </p:sp>
      <p:sp>
        <p:nvSpPr>
          <p:cNvPr id="342" name="Google Shape;342;p47"/>
          <p:cNvSpPr txBox="1"/>
          <p:nvPr/>
        </p:nvSpPr>
        <p:spPr>
          <a:xfrm>
            <a:off x="1721225" y="-1888575"/>
            <a:ext cx="6885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8"/>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Return Calculation </a:t>
            </a:r>
            <a:endParaRPr/>
          </a:p>
        </p:txBody>
      </p:sp>
      <p:sp>
        <p:nvSpPr>
          <p:cNvPr id="348" name="Google Shape;348;p48"/>
          <p:cNvSpPr txBox="1">
            <a:spLocks noGrp="1"/>
          </p:cNvSpPr>
          <p:nvPr>
            <p:ph type="body" idx="1"/>
          </p:nvPr>
        </p:nvSpPr>
        <p:spPr>
          <a:xfrm>
            <a:off x="311700" y="1448400"/>
            <a:ext cx="8648700" cy="2246700"/>
          </a:xfrm>
          <a:prstGeom prst="rect">
            <a:avLst/>
          </a:prstGeom>
          <a:solidFill>
            <a:schemeClr val="lt1"/>
          </a:solidFill>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Return rate=(current  value-last previous value)/last previous value</a:t>
            </a:r>
            <a:endParaRPr/>
          </a:p>
          <a:p>
            <a:pPr marL="0" lvl="0" indent="0" algn="l" rtl="0">
              <a:spcBef>
                <a:spcPts val="1000"/>
              </a:spcBef>
              <a:spcAft>
                <a:spcPts val="0"/>
              </a:spcAft>
              <a:buNone/>
            </a:pPr>
            <a:endParaRPr/>
          </a:p>
          <a:p>
            <a:pPr marL="457200" lvl="0" indent="-342900" algn="l" rtl="0">
              <a:spcBef>
                <a:spcPts val="1000"/>
              </a:spcBef>
              <a:spcAft>
                <a:spcPts val="0"/>
              </a:spcAft>
              <a:buSzPts val="1800"/>
              <a:buChar char="●"/>
            </a:pPr>
            <a:r>
              <a:rPr lang="en"/>
              <a:t>Code:</a:t>
            </a:r>
            <a:endParaRPr/>
          </a:p>
          <a:p>
            <a:pPr marL="0" lvl="0" indent="0" algn="l" rtl="0">
              <a:spcBef>
                <a:spcPts val="1000"/>
              </a:spcBef>
              <a:spcAft>
                <a:spcPts val="1000"/>
              </a:spcAft>
              <a:buNone/>
            </a:pPr>
            <a:r>
              <a:rPr lang="en"/>
              <a:t>Return_result.append((signal.iloc[i] - signal.iloc[i - 1]) /signal.iloc[i - 1 ])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49"/>
          <p:cNvSpPr txBox="1">
            <a:spLocks noGrp="1"/>
          </p:cNvSpPr>
          <p:nvPr>
            <p:ph type="title"/>
          </p:nvPr>
        </p:nvSpPr>
        <p:spPr>
          <a:xfrm>
            <a:off x="272400" y="135400"/>
            <a:ext cx="88716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Continuous Wavelet</a:t>
            </a:r>
            <a:endParaRPr>
              <a:solidFill>
                <a:schemeClr val="dk1"/>
              </a:solidFill>
            </a:endParaRPr>
          </a:p>
          <a:p>
            <a:pPr marL="0" lvl="0" indent="0" algn="l" rtl="0">
              <a:spcBef>
                <a:spcPts val="0"/>
              </a:spcBef>
              <a:spcAft>
                <a:spcPts val="0"/>
              </a:spcAft>
              <a:buNone/>
            </a:pPr>
            <a:r>
              <a:rPr lang="en">
                <a:solidFill>
                  <a:schemeClr val="dk1"/>
                </a:solidFill>
              </a:rPr>
              <a:t>Transform(CWT )</a:t>
            </a:r>
            <a:endParaRPr>
              <a:solidFill>
                <a:schemeClr val="dk1"/>
              </a:solidFill>
            </a:endParaRPr>
          </a:p>
        </p:txBody>
      </p:sp>
      <p:sp>
        <p:nvSpPr>
          <p:cNvPr id="354" name="Google Shape;354;p49"/>
          <p:cNvSpPr txBox="1">
            <a:spLocks noGrp="1"/>
          </p:cNvSpPr>
          <p:nvPr>
            <p:ph type="body" idx="1"/>
          </p:nvPr>
        </p:nvSpPr>
        <p:spPr>
          <a:xfrm>
            <a:off x="407175" y="1344225"/>
            <a:ext cx="8275200" cy="27567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000000"/>
              </a:buClr>
              <a:buSzPts val="1800"/>
              <a:buChar char="●"/>
            </a:pPr>
            <a:r>
              <a:rPr lang="en"/>
              <a:t>Smooth data from ‘spiky’ pattern </a:t>
            </a:r>
            <a:endParaRPr/>
          </a:p>
          <a:p>
            <a:pPr marL="457200" lvl="0" indent="-342900" algn="l" rtl="0">
              <a:lnSpc>
                <a:spcPct val="150000"/>
              </a:lnSpc>
              <a:spcBef>
                <a:spcPts val="0"/>
              </a:spcBef>
              <a:spcAft>
                <a:spcPts val="0"/>
              </a:spcAft>
              <a:buClr>
                <a:srgbClr val="000000"/>
              </a:buClr>
              <a:buSzPts val="1800"/>
              <a:buChar char="●"/>
            </a:pPr>
            <a:r>
              <a:rPr lang="en"/>
              <a:t>scales = 2**np.arange(8)  but too smooth?               More Na values</a:t>
            </a:r>
            <a:endParaRPr/>
          </a:p>
          <a:p>
            <a:pPr marL="0" lvl="0" indent="0" algn="l" rtl="0">
              <a:lnSpc>
                <a:spcPct val="150000"/>
              </a:lnSpc>
              <a:spcBef>
                <a:spcPts val="0"/>
              </a:spcBef>
              <a:spcAft>
                <a:spcPts val="0"/>
              </a:spcAft>
              <a:buNone/>
            </a:pPr>
            <a:endParaRPr/>
          </a:p>
          <a:p>
            <a:pPr marL="914400" lvl="0" indent="0" algn="l" rtl="0">
              <a:lnSpc>
                <a:spcPct val="150000"/>
              </a:lnSpc>
              <a:spcBef>
                <a:spcPts val="0"/>
              </a:spcBef>
              <a:spcAft>
                <a:spcPts val="0"/>
              </a:spcAft>
              <a:buNone/>
            </a:pPr>
            <a:endParaRPr/>
          </a:p>
        </p:txBody>
      </p:sp>
      <p:pic>
        <p:nvPicPr>
          <p:cNvPr id="355" name="Google Shape;355;p49"/>
          <p:cNvPicPr preferRelativeResize="0"/>
          <p:nvPr/>
        </p:nvPicPr>
        <p:blipFill>
          <a:blip r:embed="rId3">
            <a:alphaModFix/>
          </a:blip>
          <a:stretch>
            <a:fillRect/>
          </a:stretch>
        </p:blipFill>
        <p:spPr>
          <a:xfrm>
            <a:off x="558025" y="2318250"/>
            <a:ext cx="6440401" cy="2693150"/>
          </a:xfrm>
          <a:prstGeom prst="rect">
            <a:avLst/>
          </a:prstGeom>
          <a:noFill/>
          <a:ln>
            <a:noFill/>
          </a:ln>
        </p:spPr>
      </p:pic>
      <p:cxnSp>
        <p:nvCxnSpPr>
          <p:cNvPr id="356" name="Google Shape;356;p49"/>
          <p:cNvCxnSpPr/>
          <p:nvPr/>
        </p:nvCxnSpPr>
        <p:spPr>
          <a:xfrm>
            <a:off x="5778825" y="1984300"/>
            <a:ext cx="708000" cy="11700"/>
          </a:xfrm>
          <a:prstGeom prst="straightConnector1">
            <a:avLst/>
          </a:prstGeom>
          <a:noFill/>
          <a:ln w="9525" cap="flat" cmpd="sng">
            <a:solidFill>
              <a:srgbClr val="57068C"/>
            </a:solidFill>
            <a:prstDash val="solid"/>
            <a:round/>
            <a:headEnd type="none" w="med" len="med"/>
            <a:tailEnd type="triangl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0"/>
          <p:cNvSpPr txBox="1">
            <a:spLocks noGrp="1"/>
          </p:cNvSpPr>
          <p:nvPr>
            <p:ph type="body" idx="1"/>
          </p:nvPr>
        </p:nvSpPr>
        <p:spPr>
          <a:xfrm>
            <a:off x="4078100" y="1245875"/>
            <a:ext cx="4927800" cy="2246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Do sanity check</a:t>
            </a:r>
            <a:r>
              <a:rPr lang="en">
                <a:solidFill>
                  <a:schemeClr val="dk1"/>
                </a:solidFill>
              </a:rPr>
              <a:t>      </a:t>
            </a:r>
            <a:r>
              <a:rPr lang="en"/>
              <a:t> fillna(0)</a:t>
            </a:r>
            <a:endParaRPr/>
          </a:p>
          <a:p>
            <a:pPr marL="457200" lvl="0" indent="-342900" algn="l" rtl="0">
              <a:spcBef>
                <a:spcPts val="0"/>
              </a:spcBef>
              <a:spcAft>
                <a:spcPts val="0"/>
              </a:spcAft>
              <a:buSzPts val="1800"/>
              <a:buChar char="●"/>
            </a:pPr>
            <a:r>
              <a:rPr lang="en"/>
              <a:t>Set 3 clusters: buy; hold; sell</a:t>
            </a:r>
            <a:endParaRPr/>
          </a:p>
          <a:p>
            <a:pPr marL="457200" lvl="0" indent="-342900" algn="l" rtl="0">
              <a:spcBef>
                <a:spcPts val="0"/>
              </a:spcBef>
              <a:spcAft>
                <a:spcPts val="0"/>
              </a:spcAft>
              <a:buSzPts val="1800"/>
              <a:buChar char="●"/>
            </a:pPr>
            <a:r>
              <a:rPr lang="en"/>
              <a:t>Generate boxplot to get its max &amp; min value(Return Rate Mean)</a:t>
            </a:r>
            <a:endParaRPr/>
          </a:p>
          <a:p>
            <a:pPr marL="457200" lvl="0" indent="-342900" algn="l" rtl="0">
              <a:spcBef>
                <a:spcPts val="0"/>
              </a:spcBef>
              <a:spcAft>
                <a:spcPts val="0"/>
              </a:spcAft>
              <a:buSzPts val="1800"/>
              <a:buChar char="●"/>
            </a:pPr>
            <a:r>
              <a:rPr lang="en"/>
              <a:t>Build a dictionary to match cluster number &amp; decision cluster</a:t>
            </a:r>
            <a:endParaRPr/>
          </a:p>
          <a:p>
            <a:pPr marL="457200" lvl="0" indent="-342900" algn="l" rtl="0">
              <a:spcBef>
                <a:spcPts val="0"/>
              </a:spcBef>
              <a:spcAft>
                <a:spcPts val="0"/>
              </a:spcAft>
              <a:buSzPts val="1800"/>
              <a:buChar char="●"/>
            </a:pPr>
            <a:r>
              <a:rPr lang="en"/>
              <a:t>Using  machine learning algorithm to train a predict-classification model</a:t>
            </a:r>
            <a:endParaRPr/>
          </a:p>
          <a:p>
            <a:pPr marL="457200" lvl="0" indent="0" algn="l" rtl="0">
              <a:spcBef>
                <a:spcPts val="1000"/>
              </a:spcBef>
              <a:spcAft>
                <a:spcPts val="1000"/>
              </a:spcAft>
              <a:buNone/>
            </a:pPr>
            <a:endParaRPr/>
          </a:p>
        </p:txBody>
      </p:sp>
      <p:sp>
        <p:nvSpPr>
          <p:cNvPr id="362" name="Google Shape;362;p50"/>
          <p:cNvSpPr txBox="1">
            <a:spLocks noGrp="1"/>
          </p:cNvSpPr>
          <p:nvPr>
            <p:ph type="title"/>
          </p:nvPr>
        </p:nvSpPr>
        <p:spPr>
          <a:xfrm>
            <a:off x="610325" y="587975"/>
            <a:ext cx="88716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Clustering</a:t>
            </a:r>
            <a:endParaRPr>
              <a:solidFill>
                <a:schemeClr val="dk1"/>
              </a:solidFill>
            </a:endParaRPr>
          </a:p>
        </p:txBody>
      </p:sp>
      <p:pic>
        <p:nvPicPr>
          <p:cNvPr id="363" name="Google Shape;363;p50"/>
          <p:cNvPicPr preferRelativeResize="0"/>
          <p:nvPr/>
        </p:nvPicPr>
        <p:blipFill>
          <a:blip r:embed="rId3">
            <a:alphaModFix/>
          </a:blip>
          <a:stretch>
            <a:fillRect/>
          </a:stretch>
        </p:blipFill>
        <p:spPr>
          <a:xfrm>
            <a:off x="357100" y="1476725"/>
            <a:ext cx="3721000" cy="2790750"/>
          </a:xfrm>
          <a:prstGeom prst="rect">
            <a:avLst/>
          </a:prstGeom>
          <a:noFill/>
          <a:ln>
            <a:noFill/>
          </a:ln>
        </p:spPr>
      </p:pic>
      <p:cxnSp>
        <p:nvCxnSpPr>
          <p:cNvPr id="364" name="Google Shape;364;p50"/>
          <p:cNvCxnSpPr/>
          <p:nvPr/>
        </p:nvCxnSpPr>
        <p:spPr>
          <a:xfrm>
            <a:off x="6473125" y="1476725"/>
            <a:ext cx="363000" cy="0"/>
          </a:xfrm>
          <a:prstGeom prst="straightConnector1">
            <a:avLst/>
          </a:prstGeom>
          <a:noFill/>
          <a:ln w="9525" cap="flat" cmpd="sng">
            <a:solidFill>
              <a:schemeClr val="dk2"/>
            </a:solidFill>
            <a:prstDash val="solid"/>
            <a:round/>
            <a:headEnd type="none" w="med" len="med"/>
            <a:tailEnd type="triangle" w="med" len="med"/>
          </a:ln>
        </p:spPr>
      </p:cxnSp>
      <p:sp>
        <p:nvSpPr>
          <p:cNvPr id="365" name="Google Shape;365;p50"/>
          <p:cNvSpPr txBox="1"/>
          <p:nvPr/>
        </p:nvSpPr>
        <p:spPr>
          <a:xfrm>
            <a:off x="2227600" y="1476725"/>
            <a:ext cx="1226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57068C"/>
                </a:solidFill>
                <a:latin typeface="Montserrat"/>
                <a:ea typeface="Montserrat"/>
                <a:cs typeface="Montserrat"/>
                <a:sym typeface="Montserrat"/>
              </a:rPr>
              <a:t>BUY</a:t>
            </a:r>
            <a:endParaRPr b="1">
              <a:solidFill>
                <a:srgbClr val="57068C"/>
              </a:solidFill>
              <a:latin typeface="Montserrat"/>
              <a:ea typeface="Montserrat"/>
              <a:cs typeface="Montserrat"/>
              <a:sym typeface="Montserrat"/>
            </a:endParaRPr>
          </a:p>
        </p:txBody>
      </p:sp>
      <p:sp>
        <p:nvSpPr>
          <p:cNvPr id="366" name="Google Shape;366;p50"/>
          <p:cNvSpPr txBox="1"/>
          <p:nvPr/>
        </p:nvSpPr>
        <p:spPr>
          <a:xfrm>
            <a:off x="1013675" y="2169125"/>
            <a:ext cx="76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57068C"/>
                </a:solidFill>
                <a:latin typeface="Montserrat"/>
                <a:ea typeface="Montserrat"/>
                <a:cs typeface="Montserrat"/>
                <a:sym typeface="Montserrat"/>
              </a:rPr>
              <a:t>HOLD</a:t>
            </a:r>
            <a:endParaRPr b="1">
              <a:solidFill>
                <a:srgbClr val="57068C"/>
              </a:solidFill>
              <a:latin typeface="Montserrat"/>
              <a:ea typeface="Montserrat"/>
              <a:cs typeface="Montserrat"/>
              <a:sym typeface="Montserrat"/>
            </a:endParaRPr>
          </a:p>
        </p:txBody>
      </p:sp>
      <p:sp>
        <p:nvSpPr>
          <p:cNvPr id="367" name="Google Shape;367;p50"/>
          <p:cNvSpPr txBox="1"/>
          <p:nvPr/>
        </p:nvSpPr>
        <p:spPr>
          <a:xfrm>
            <a:off x="2853325" y="2840800"/>
            <a:ext cx="675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57068C"/>
                </a:solidFill>
                <a:latin typeface="Montserrat"/>
                <a:ea typeface="Montserrat"/>
                <a:cs typeface="Montserrat"/>
                <a:sym typeface="Montserrat"/>
              </a:rPr>
              <a:t>SELL</a:t>
            </a:r>
            <a:endParaRPr b="1">
              <a:solidFill>
                <a:srgbClr val="57068C"/>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1"/>
          <p:cNvSpPr txBox="1">
            <a:spLocks noGrp="1"/>
          </p:cNvSpPr>
          <p:nvPr>
            <p:ph type="title"/>
          </p:nvPr>
        </p:nvSpPr>
        <p:spPr>
          <a:xfrm>
            <a:off x="0" y="1385500"/>
            <a:ext cx="9203100" cy="163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Decision Making &amp; Conclusion </a:t>
            </a:r>
            <a:endParaRPr/>
          </a:p>
        </p:txBody>
      </p:sp>
      <p:sp>
        <p:nvSpPr>
          <p:cNvPr id="373" name="Google Shape;373;p51"/>
          <p:cNvSpPr txBox="1">
            <a:spLocks noGrp="1"/>
          </p:cNvSpPr>
          <p:nvPr>
            <p:ph type="subTitle" idx="1"/>
          </p:nvPr>
        </p:nvSpPr>
        <p:spPr>
          <a:xfrm>
            <a:off x="2462575" y="2959018"/>
            <a:ext cx="4218600" cy="73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How we make decisions and analyze the results</a:t>
            </a:r>
            <a:endParaRPr/>
          </a:p>
        </p:txBody>
      </p:sp>
      <p:sp>
        <p:nvSpPr>
          <p:cNvPr id="374" name="Google Shape;374;p51"/>
          <p:cNvSpPr txBox="1"/>
          <p:nvPr/>
        </p:nvSpPr>
        <p:spPr>
          <a:xfrm>
            <a:off x="3793600" y="817178"/>
            <a:ext cx="1556700" cy="298200"/>
          </a:xfrm>
          <a:prstGeom prst="rect">
            <a:avLst/>
          </a:prstGeom>
          <a:noFill/>
          <a:ln>
            <a:noFill/>
          </a:ln>
        </p:spPr>
        <p:txBody>
          <a:bodyPr spcFirstLastPara="1" wrap="square" lIns="91425" tIns="91425" rIns="91425" bIns="91425" anchor="t" anchorCtr="0">
            <a:noAutofit/>
          </a:bodyPr>
          <a:lstStyle/>
          <a:p>
            <a:pPr marL="0" lvl="0" indent="0" algn="ctr" rtl="0">
              <a:lnSpc>
                <a:spcPct val="80000"/>
              </a:lnSpc>
              <a:spcBef>
                <a:spcPts val="0"/>
              </a:spcBef>
              <a:spcAft>
                <a:spcPts val="0"/>
              </a:spcAft>
              <a:buNone/>
            </a:pPr>
            <a:r>
              <a:rPr lang="en" sz="900">
                <a:solidFill>
                  <a:srgbClr val="57068C"/>
                </a:solidFill>
                <a:latin typeface="Montserrat ExtraBold"/>
                <a:ea typeface="Montserrat ExtraBold"/>
                <a:cs typeface="Montserrat ExtraBold"/>
                <a:sym typeface="Montserrat ExtraBold"/>
              </a:rPr>
              <a:t>P A R T   0 4</a:t>
            </a:r>
            <a:endParaRPr sz="900">
              <a:solidFill>
                <a:srgbClr val="57068C"/>
              </a:solidFill>
              <a:latin typeface="Montserrat ExtraBold"/>
              <a:ea typeface="Montserrat ExtraBold"/>
              <a:cs typeface="Montserrat ExtraBold"/>
              <a:sym typeface="Montserrat ExtraBold"/>
            </a:endParaRPr>
          </a:p>
        </p:txBody>
      </p:sp>
      <p:cxnSp>
        <p:nvCxnSpPr>
          <p:cNvPr id="375" name="Google Shape;375;p51"/>
          <p:cNvCxnSpPr/>
          <p:nvPr/>
        </p:nvCxnSpPr>
        <p:spPr>
          <a:xfrm>
            <a:off x="4231926" y="1084298"/>
            <a:ext cx="692400" cy="0"/>
          </a:xfrm>
          <a:prstGeom prst="straightConnector1">
            <a:avLst/>
          </a:prstGeom>
          <a:noFill/>
          <a:ln w="9525" cap="flat" cmpd="sng">
            <a:solidFill>
              <a:srgbClr val="57068C"/>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52"/>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Real-Time Data </a:t>
            </a:r>
            <a:endParaRPr/>
          </a:p>
        </p:txBody>
      </p:sp>
      <p:sp>
        <p:nvSpPr>
          <p:cNvPr id="381" name="Google Shape;381;p52"/>
          <p:cNvSpPr txBox="1">
            <a:spLocks noGrp="1"/>
          </p:cNvSpPr>
          <p:nvPr>
            <p:ph type="body" idx="1"/>
          </p:nvPr>
        </p:nvSpPr>
        <p:spPr>
          <a:xfrm>
            <a:off x="311700" y="1448400"/>
            <a:ext cx="6551100" cy="22467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chemeClr val="dk2"/>
              </a:buClr>
              <a:buSzPts val="1500"/>
              <a:buChar char="●"/>
            </a:pPr>
            <a:r>
              <a:rPr lang="en"/>
              <a:t>Obtain data from Polygon and compute return</a:t>
            </a:r>
            <a:endParaRPr/>
          </a:p>
          <a:p>
            <a:pPr marL="457200" lvl="0" indent="-323850" algn="l" rtl="0">
              <a:spcBef>
                <a:spcPts val="0"/>
              </a:spcBef>
              <a:spcAft>
                <a:spcPts val="0"/>
              </a:spcAft>
              <a:buClr>
                <a:schemeClr val="dk2"/>
              </a:buClr>
              <a:buSzPts val="1500"/>
              <a:buChar char="●"/>
            </a:pPr>
            <a:r>
              <a:rPr lang="en"/>
              <a:t>Use return as signal to make decision and and order based on pre-calculated cluster</a:t>
            </a:r>
            <a:endParaRPr/>
          </a:p>
          <a:p>
            <a:pPr marL="457200" lvl="0" indent="-323850" algn="l" rtl="0">
              <a:spcBef>
                <a:spcPts val="0"/>
              </a:spcBef>
              <a:spcAft>
                <a:spcPts val="0"/>
              </a:spcAft>
              <a:buClr>
                <a:schemeClr val="dk2"/>
              </a:buClr>
              <a:buSzPts val="1500"/>
              <a:buChar char="●"/>
            </a:pPr>
            <a:endParaRPr/>
          </a:p>
        </p:txBody>
      </p:sp>
      <p:sp>
        <p:nvSpPr>
          <p:cNvPr id="382" name="Google Shape;382;p52"/>
          <p:cNvSpPr txBox="1"/>
          <p:nvPr/>
        </p:nvSpPr>
        <p:spPr>
          <a:xfrm>
            <a:off x="842700" y="2571750"/>
            <a:ext cx="3837900" cy="123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rgbClr val="333333"/>
                </a:solidFill>
              </a:rPr>
              <a:t>if</a:t>
            </a:r>
            <a:r>
              <a:rPr lang="en" sz="1700">
                <a:solidFill>
                  <a:srgbClr val="333333"/>
                </a:solidFill>
              </a:rPr>
              <a:t> decision </a:t>
            </a:r>
            <a:r>
              <a:rPr lang="en" sz="1700" b="1">
                <a:solidFill>
                  <a:srgbClr val="333333"/>
                </a:solidFill>
              </a:rPr>
              <a:t>==</a:t>
            </a:r>
            <a:r>
              <a:rPr lang="en" sz="1700">
                <a:solidFill>
                  <a:srgbClr val="333333"/>
                </a:solidFill>
              </a:rPr>
              <a:t> 'sell_cluster':</a:t>
            </a:r>
            <a:endParaRPr sz="1700">
              <a:solidFill>
                <a:srgbClr val="333333"/>
              </a:solidFill>
            </a:endParaRPr>
          </a:p>
          <a:p>
            <a:pPr marL="0" lvl="0" indent="0" algn="l" rtl="0">
              <a:spcBef>
                <a:spcPts val="0"/>
              </a:spcBef>
              <a:spcAft>
                <a:spcPts val="0"/>
              </a:spcAft>
              <a:buNone/>
            </a:pPr>
            <a:r>
              <a:rPr lang="en" sz="1700">
                <a:solidFill>
                  <a:srgbClr val="333333"/>
                </a:solidFill>
              </a:rPr>
              <a:t>                money </a:t>
            </a:r>
            <a:r>
              <a:rPr lang="en" sz="1700" b="1">
                <a:solidFill>
                  <a:srgbClr val="333333"/>
                </a:solidFill>
              </a:rPr>
              <a:t>+=</a:t>
            </a:r>
            <a:r>
              <a:rPr lang="en" sz="1700">
                <a:solidFill>
                  <a:srgbClr val="333333"/>
                </a:solidFill>
              </a:rPr>
              <a:t> </a:t>
            </a:r>
            <a:r>
              <a:rPr lang="en" sz="1700" b="1">
                <a:solidFill>
                  <a:srgbClr val="333333"/>
                </a:solidFill>
              </a:rPr>
              <a:t>-</a:t>
            </a:r>
            <a:r>
              <a:rPr lang="en" sz="1700">
                <a:solidFill>
                  <a:srgbClr val="333333"/>
                </a:solidFill>
              </a:rPr>
              <a:t>buysell </a:t>
            </a:r>
            <a:r>
              <a:rPr lang="en" sz="1700" b="1">
                <a:solidFill>
                  <a:srgbClr val="333333"/>
                </a:solidFill>
              </a:rPr>
              <a:t>*</a:t>
            </a:r>
            <a:r>
              <a:rPr lang="en" sz="1700">
                <a:solidFill>
                  <a:srgbClr val="333333"/>
                </a:solidFill>
              </a:rPr>
              <a:t> Re[i]</a:t>
            </a:r>
            <a:endParaRPr sz="1700">
              <a:solidFill>
                <a:srgbClr val="333333"/>
              </a:solidFill>
            </a:endParaRPr>
          </a:p>
          <a:p>
            <a:pPr marL="0" lvl="0" indent="0" algn="l" rtl="0">
              <a:spcBef>
                <a:spcPts val="0"/>
              </a:spcBef>
              <a:spcAft>
                <a:spcPts val="0"/>
              </a:spcAft>
              <a:buNone/>
            </a:pPr>
            <a:r>
              <a:rPr lang="en" sz="1700">
                <a:solidFill>
                  <a:srgbClr val="333333"/>
                </a:solidFill>
              </a:rPr>
              <a:t>            </a:t>
            </a:r>
            <a:r>
              <a:rPr lang="en" sz="1700" b="1">
                <a:solidFill>
                  <a:srgbClr val="333333"/>
                </a:solidFill>
              </a:rPr>
              <a:t>elif</a:t>
            </a:r>
            <a:r>
              <a:rPr lang="en" sz="1700">
                <a:solidFill>
                  <a:srgbClr val="333333"/>
                </a:solidFill>
              </a:rPr>
              <a:t> decision </a:t>
            </a:r>
            <a:r>
              <a:rPr lang="en" sz="1700" b="1">
                <a:solidFill>
                  <a:srgbClr val="333333"/>
                </a:solidFill>
              </a:rPr>
              <a:t>==</a:t>
            </a:r>
            <a:r>
              <a:rPr lang="en" sz="1700">
                <a:solidFill>
                  <a:srgbClr val="333333"/>
                </a:solidFill>
              </a:rPr>
              <a:t> 'buy_cluster':</a:t>
            </a:r>
            <a:endParaRPr sz="1700">
              <a:solidFill>
                <a:srgbClr val="333333"/>
              </a:solidFill>
            </a:endParaRPr>
          </a:p>
          <a:p>
            <a:pPr marL="0" lvl="0" indent="0" algn="l" rtl="0">
              <a:lnSpc>
                <a:spcPct val="110795"/>
              </a:lnSpc>
              <a:spcBef>
                <a:spcPts val="0"/>
              </a:spcBef>
              <a:spcAft>
                <a:spcPts val="0"/>
              </a:spcAft>
              <a:buNone/>
            </a:pPr>
            <a:r>
              <a:rPr lang="en" sz="1700">
                <a:solidFill>
                  <a:srgbClr val="333333"/>
                </a:solidFill>
              </a:rPr>
              <a:t>                 money </a:t>
            </a:r>
            <a:r>
              <a:rPr lang="en" sz="1700" b="1">
                <a:solidFill>
                  <a:srgbClr val="333333"/>
                </a:solidFill>
              </a:rPr>
              <a:t>+=</a:t>
            </a:r>
            <a:r>
              <a:rPr lang="en" sz="1700">
                <a:solidFill>
                  <a:srgbClr val="333333"/>
                </a:solidFill>
              </a:rPr>
              <a:t> buysell </a:t>
            </a:r>
            <a:r>
              <a:rPr lang="en" sz="1700" b="1">
                <a:solidFill>
                  <a:srgbClr val="333333"/>
                </a:solidFill>
              </a:rPr>
              <a:t>*</a:t>
            </a:r>
            <a:r>
              <a:rPr lang="en" sz="1700">
                <a:solidFill>
                  <a:srgbClr val="333333"/>
                </a:solidFill>
              </a:rPr>
              <a:t> Re[i]</a:t>
            </a:r>
            <a:endParaRPr sz="1700">
              <a:solidFill>
                <a:srgbClr val="333333"/>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53"/>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Performance </a:t>
            </a:r>
            <a:endParaRPr/>
          </a:p>
        </p:txBody>
      </p:sp>
      <p:sp>
        <p:nvSpPr>
          <p:cNvPr id="388" name="Google Shape;388;p53"/>
          <p:cNvSpPr txBox="1">
            <a:spLocks noGrp="1"/>
          </p:cNvSpPr>
          <p:nvPr>
            <p:ph type="body" idx="1"/>
          </p:nvPr>
        </p:nvSpPr>
        <p:spPr>
          <a:xfrm>
            <a:off x="311700" y="1948475"/>
            <a:ext cx="7960800" cy="295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Evaluate performance based on return from testing</a:t>
            </a:r>
            <a:endParaRPr/>
          </a:p>
          <a:p>
            <a:pPr marL="457200" lvl="0" indent="-342900" algn="l" rtl="0">
              <a:spcBef>
                <a:spcPts val="0"/>
              </a:spcBef>
              <a:spcAft>
                <a:spcPts val="0"/>
              </a:spcAft>
              <a:buSzPts val="1800"/>
              <a:buChar char="●"/>
            </a:pPr>
            <a:r>
              <a:rPr lang="en"/>
              <a:t>Accuracy, risk and speed are also taken into consideration</a:t>
            </a:r>
            <a:endParaRPr/>
          </a:p>
          <a:p>
            <a:pPr marL="457200" lvl="0" indent="-342900" algn="l" rtl="0">
              <a:spcBef>
                <a:spcPts val="0"/>
              </a:spcBef>
              <a:spcAft>
                <a:spcPts val="0"/>
              </a:spcAft>
              <a:buSzPts val="1800"/>
              <a:buChar char="●"/>
            </a:pPr>
            <a:r>
              <a:rPr lang="en"/>
              <a:t>Logistics Regression model has better return in most currency pair, and Gradient Boosting has the lowest return for all currency pair with longer time needed</a:t>
            </a:r>
            <a:endParaRPr/>
          </a:p>
        </p:txBody>
      </p:sp>
      <p:sp>
        <p:nvSpPr>
          <p:cNvPr id="389" name="Google Shape;389;p53"/>
          <p:cNvSpPr txBox="1"/>
          <p:nvPr/>
        </p:nvSpPr>
        <p:spPr>
          <a:xfrm>
            <a:off x="4688225" y="1448400"/>
            <a:ext cx="2373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54"/>
          <p:cNvSpPr txBox="1">
            <a:spLocks noGrp="1"/>
          </p:cNvSpPr>
          <p:nvPr>
            <p:ph type="title"/>
          </p:nvPr>
        </p:nvSpPr>
        <p:spPr>
          <a:xfrm>
            <a:off x="311699" y="587975"/>
            <a:ext cx="7707693"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Currency Performance </a:t>
            </a:r>
            <a:endParaRPr dirty="0"/>
          </a:p>
        </p:txBody>
      </p:sp>
      <p:sp>
        <p:nvSpPr>
          <p:cNvPr id="395" name="Google Shape;395;p54"/>
          <p:cNvSpPr txBox="1">
            <a:spLocks noGrp="1"/>
          </p:cNvSpPr>
          <p:nvPr>
            <p:ph type="body" idx="1"/>
          </p:nvPr>
        </p:nvSpPr>
        <p:spPr>
          <a:xfrm>
            <a:off x="311700" y="1448400"/>
            <a:ext cx="7989300" cy="2246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700"/>
              <a:t>AUD/USD and USD/CHF has much better overall performance across all models </a:t>
            </a:r>
            <a:endParaRPr sz="1700"/>
          </a:p>
          <a:p>
            <a:pPr marL="457200" lvl="0" indent="-317500" algn="l" rtl="0">
              <a:spcBef>
                <a:spcPts val="0"/>
              </a:spcBef>
              <a:spcAft>
                <a:spcPts val="0"/>
              </a:spcAft>
              <a:buClr>
                <a:schemeClr val="dk2"/>
              </a:buClr>
              <a:buSzPts val="1400"/>
              <a:buChar char="●"/>
            </a:pPr>
            <a:r>
              <a:rPr lang="en" sz="1700"/>
              <a:t>Currency performance varies from different models used</a:t>
            </a:r>
            <a:endParaRPr sz="1700"/>
          </a:p>
        </p:txBody>
      </p:sp>
      <p:pic>
        <p:nvPicPr>
          <p:cNvPr id="396" name="Google Shape;396;p54"/>
          <p:cNvPicPr preferRelativeResize="0"/>
          <p:nvPr/>
        </p:nvPicPr>
        <p:blipFill rotWithShape="1">
          <a:blip r:embed="rId3">
            <a:alphaModFix/>
          </a:blip>
          <a:srcRect l="1302" t="6408" r="8224" b="5314"/>
          <a:stretch/>
        </p:blipFill>
        <p:spPr>
          <a:xfrm>
            <a:off x="1826599" y="2474050"/>
            <a:ext cx="5196075" cy="18876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5"/>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 </a:t>
            </a:r>
            <a:endParaRPr/>
          </a:p>
        </p:txBody>
      </p:sp>
      <p:sp>
        <p:nvSpPr>
          <p:cNvPr id="402" name="Google Shape;402;p55"/>
          <p:cNvSpPr txBox="1">
            <a:spLocks noGrp="1"/>
          </p:cNvSpPr>
          <p:nvPr>
            <p:ph type="body" idx="1"/>
          </p:nvPr>
        </p:nvSpPr>
        <p:spPr>
          <a:xfrm>
            <a:off x="311700" y="1733300"/>
            <a:ext cx="7503600" cy="22467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chemeClr val="dk2"/>
              </a:buClr>
              <a:buSzPts val="1500"/>
              <a:buChar char="●"/>
            </a:pPr>
            <a:r>
              <a:rPr lang="en" b="1"/>
              <a:t>One or more models could be used </a:t>
            </a:r>
            <a:endParaRPr b="1"/>
          </a:p>
          <a:p>
            <a:pPr marL="914400" lvl="1" indent="-317500" algn="l" rtl="0">
              <a:spcBef>
                <a:spcPts val="0"/>
              </a:spcBef>
              <a:spcAft>
                <a:spcPts val="0"/>
              </a:spcAft>
              <a:buSzPts val="1400"/>
              <a:buChar char="○"/>
            </a:pPr>
            <a:r>
              <a:rPr lang="en"/>
              <a:t>In general, Logistic Regression could be used to generate better return for most currency pair</a:t>
            </a:r>
            <a:endParaRPr/>
          </a:p>
          <a:p>
            <a:pPr marL="914400" lvl="1" indent="-317500" algn="l" rtl="0">
              <a:spcBef>
                <a:spcPts val="0"/>
              </a:spcBef>
              <a:spcAft>
                <a:spcPts val="0"/>
              </a:spcAft>
              <a:buSzPts val="1400"/>
              <a:buChar char="○"/>
            </a:pPr>
            <a:r>
              <a:rPr lang="en"/>
              <a:t>Multiple models could be used to achieve best return for specific currency pair</a:t>
            </a:r>
            <a:endParaRPr/>
          </a:p>
          <a:p>
            <a:pPr marL="457200" lvl="0" indent="-323850" algn="l" rtl="0">
              <a:spcBef>
                <a:spcPts val="0"/>
              </a:spcBef>
              <a:spcAft>
                <a:spcPts val="0"/>
              </a:spcAft>
              <a:buClr>
                <a:schemeClr val="dk2"/>
              </a:buClr>
              <a:buSzPts val="1500"/>
              <a:buChar char="●"/>
            </a:pPr>
            <a:r>
              <a:rPr lang="en" b="1"/>
              <a:t>AUD/USD, USD/JPY and USD/CHF could be invested that has better return in all models </a:t>
            </a:r>
            <a:endParaRPr b="1"/>
          </a:p>
          <a:p>
            <a:pPr marL="914400" lvl="0" indent="0" algn="l" rtl="0">
              <a:spcBef>
                <a:spcPts val="1000"/>
              </a:spcBef>
              <a:spcAft>
                <a:spcPts val="0"/>
              </a:spcAft>
              <a:buNone/>
            </a:pPr>
            <a:endParaRPr/>
          </a:p>
          <a:p>
            <a:pPr marL="0" lvl="0" indent="0" algn="l" rtl="0">
              <a:spcBef>
                <a:spcPts val="1000"/>
              </a:spcBef>
              <a:spcAft>
                <a:spcPts val="1000"/>
              </a:spcAft>
              <a:buNone/>
            </a:pPr>
            <a:endParaRPr/>
          </a:p>
        </p:txBody>
      </p:sp>
      <p:sp>
        <p:nvSpPr>
          <p:cNvPr id="403" name="Google Shape;403;p55"/>
          <p:cNvSpPr txBox="1">
            <a:spLocks noGrp="1"/>
          </p:cNvSpPr>
          <p:nvPr>
            <p:ph type="title"/>
          </p:nvPr>
        </p:nvSpPr>
        <p:spPr>
          <a:xfrm>
            <a:off x="311700" y="1245875"/>
            <a:ext cx="78372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Which model to use &amp; which currency pairs to invest </a:t>
            </a:r>
            <a:endParaRPr sz="25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56"/>
          <p:cNvSpPr txBox="1">
            <a:spLocks noGrp="1"/>
          </p:cNvSpPr>
          <p:nvPr>
            <p:ph type="title"/>
          </p:nvPr>
        </p:nvSpPr>
        <p:spPr>
          <a:xfrm>
            <a:off x="905100" y="1774207"/>
            <a:ext cx="7333800" cy="159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21"/>
          <p:cNvPicPr preferRelativeResize="0"/>
          <p:nvPr/>
        </p:nvPicPr>
        <p:blipFill>
          <a:blip r:embed="rId3">
            <a:alphaModFix/>
          </a:blip>
          <a:stretch>
            <a:fillRect/>
          </a:stretch>
        </p:blipFill>
        <p:spPr>
          <a:xfrm>
            <a:off x="1924075" y="-2"/>
            <a:ext cx="7219932" cy="5143500"/>
          </a:xfrm>
          <a:prstGeom prst="rect">
            <a:avLst/>
          </a:prstGeom>
          <a:noFill/>
          <a:ln>
            <a:noFill/>
          </a:ln>
        </p:spPr>
      </p:pic>
      <p:sp>
        <p:nvSpPr>
          <p:cNvPr id="135" name="Google Shape;135;p21"/>
          <p:cNvSpPr txBox="1"/>
          <p:nvPr/>
        </p:nvSpPr>
        <p:spPr>
          <a:xfrm>
            <a:off x="246325" y="147800"/>
            <a:ext cx="116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ontserrat"/>
              <a:ea typeface="Montserrat"/>
              <a:cs typeface="Montserrat"/>
              <a:sym typeface="Montserrat"/>
            </a:endParaRPr>
          </a:p>
        </p:txBody>
      </p:sp>
      <p:sp>
        <p:nvSpPr>
          <p:cNvPr id="136" name="Google Shape;136;p21"/>
          <p:cNvSpPr txBox="1"/>
          <p:nvPr/>
        </p:nvSpPr>
        <p:spPr>
          <a:xfrm>
            <a:off x="246325" y="1648200"/>
            <a:ext cx="1685100" cy="184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600" b="1">
                <a:solidFill>
                  <a:schemeClr val="dk1"/>
                </a:solidFill>
                <a:latin typeface="Frank Ruhl Libre"/>
                <a:ea typeface="Frank Ruhl Libre"/>
                <a:cs typeface="Frank Ruhl Libre"/>
                <a:sym typeface="Frank Ruhl Libre"/>
              </a:rPr>
              <a:t>Logic Flow Chart</a:t>
            </a:r>
            <a:endParaRPr sz="3600" b="1">
              <a:solidFill>
                <a:schemeClr val="dk1"/>
              </a:solidFill>
              <a:latin typeface="Frank Ruhl Libre"/>
              <a:ea typeface="Frank Ruhl Libre"/>
              <a:cs typeface="Frank Ruhl Libre"/>
              <a:sym typeface="Frank Ruhl Libr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2"/>
          <p:cNvSpPr txBox="1">
            <a:spLocks noGrp="1"/>
          </p:cNvSpPr>
          <p:nvPr>
            <p:ph type="title"/>
          </p:nvPr>
        </p:nvSpPr>
        <p:spPr>
          <a:xfrm>
            <a:off x="752875" y="1320425"/>
            <a:ext cx="7638000" cy="163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Intro &amp; Data Preparation </a:t>
            </a:r>
            <a:endParaRPr/>
          </a:p>
        </p:txBody>
      </p:sp>
      <p:sp>
        <p:nvSpPr>
          <p:cNvPr id="142" name="Google Shape;142;p22"/>
          <p:cNvSpPr txBox="1">
            <a:spLocks noGrp="1"/>
          </p:cNvSpPr>
          <p:nvPr>
            <p:ph type="subTitle" idx="1"/>
          </p:nvPr>
        </p:nvSpPr>
        <p:spPr>
          <a:xfrm>
            <a:off x="2462575" y="2959018"/>
            <a:ext cx="4218600" cy="734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Automated Trading system &amp; Financial Facts &amp;                         product Introduction &amp;                Data Extraction</a:t>
            </a:r>
            <a:endParaRPr/>
          </a:p>
        </p:txBody>
      </p:sp>
      <p:sp>
        <p:nvSpPr>
          <p:cNvPr id="143" name="Google Shape;143;p22"/>
          <p:cNvSpPr txBox="1"/>
          <p:nvPr/>
        </p:nvSpPr>
        <p:spPr>
          <a:xfrm>
            <a:off x="3793600" y="817178"/>
            <a:ext cx="1556700" cy="298200"/>
          </a:xfrm>
          <a:prstGeom prst="rect">
            <a:avLst/>
          </a:prstGeom>
          <a:noFill/>
          <a:ln>
            <a:noFill/>
          </a:ln>
        </p:spPr>
        <p:txBody>
          <a:bodyPr spcFirstLastPara="1" wrap="square" lIns="91425" tIns="91425" rIns="91425" bIns="91425" anchor="t" anchorCtr="0">
            <a:noAutofit/>
          </a:bodyPr>
          <a:lstStyle/>
          <a:p>
            <a:pPr marL="0" lvl="0" indent="0" algn="ctr" rtl="0">
              <a:lnSpc>
                <a:spcPct val="80000"/>
              </a:lnSpc>
              <a:spcBef>
                <a:spcPts val="0"/>
              </a:spcBef>
              <a:spcAft>
                <a:spcPts val="0"/>
              </a:spcAft>
              <a:buNone/>
            </a:pPr>
            <a:r>
              <a:rPr lang="en" sz="900">
                <a:solidFill>
                  <a:srgbClr val="57068C"/>
                </a:solidFill>
                <a:latin typeface="Montserrat ExtraBold"/>
                <a:ea typeface="Montserrat ExtraBold"/>
                <a:cs typeface="Montserrat ExtraBold"/>
                <a:sym typeface="Montserrat ExtraBold"/>
              </a:rPr>
              <a:t>P A R T   0 1</a:t>
            </a:r>
            <a:endParaRPr sz="900">
              <a:solidFill>
                <a:srgbClr val="57068C"/>
              </a:solidFill>
              <a:latin typeface="Montserrat ExtraBold"/>
              <a:ea typeface="Montserrat ExtraBold"/>
              <a:cs typeface="Montserrat ExtraBold"/>
              <a:sym typeface="Montserrat ExtraBold"/>
            </a:endParaRPr>
          </a:p>
        </p:txBody>
      </p:sp>
      <p:cxnSp>
        <p:nvCxnSpPr>
          <p:cNvPr id="144" name="Google Shape;144;p22"/>
          <p:cNvCxnSpPr/>
          <p:nvPr/>
        </p:nvCxnSpPr>
        <p:spPr>
          <a:xfrm>
            <a:off x="4231926" y="1084298"/>
            <a:ext cx="692400" cy="0"/>
          </a:xfrm>
          <a:prstGeom prst="straightConnector1">
            <a:avLst/>
          </a:prstGeom>
          <a:noFill/>
          <a:ln w="9525" cap="flat" cmpd="sng">
            <a:solidFill>
              <a:srgbClr val="57068C"/>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3"/>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7068C"/>
                </a:solidFill>
              </a:rPr>
              <a:t>When it comes to looking for a broker that can adapt to your trading strategy, what you should pay attention to?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311700" y="538725"/>
            <a:ext cx="75414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7068C"/>
                </a:solidFill>
              </a:rPr>
              <a:t>Automated Trading in the FX Market</a:t>
            </a:r>
            <a:endParaRPr/>
          </a:p>
        </p:txBody>
      </p:sp>
      <p:sp>
        <p:nvSpPr>
          <p:cNvPr id="155" name="Google Shape;155;p24"/>
          <p:cNvSpPr txBox="1">
            <a:spLocks noGrp="1"/>
          </p:cNvSpPr>
          <p:nvPr>
            <p:ph type="body" idx="1"/>
          </p:nvPr>
        </p:nvSpPr>
        <p:spPr>
          <a:xfrm>
            <a:off x="311700" y="2187425"/>
            <a:ext cx="8249400" cy="224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The spot foreign exchange market has developed a lot since the beginning of 2000, in part due to the influx of algorithmic platforms.</a:t>
            </a:r>
            <a:endParaRPr>
              <a:solidFill>
                <a:srgbClr val="000000"/>
              </a:solidFill>
            </a:endParaRPr>
          </a:p>
          <a:p>
            <a:pPr marL="0" lvl="0" indent="0" algn="l" rtl="0">
              <a:spcBef>
                <a:spcPts val="1000"/>
              </a:spcBef>
              <a:spcAft>
                <a:spcPts val="0"/>
              </a:spcAft>
              <a:buNone/>
            </a:pPr>
            <a:r>
              <a:rPr lang="en">
                <a:solidFill>
                  <a:srgbClr val="000000"/>
                </a:solidFill>
              </a:rPr>
              <a:t>Actually, trading platform EBS estimates as much as </a:t>
            </a:r>
            <a:r>
              <a:rPr lang="en" b="1">
                <a:solidFill>
                  <a:srgbClr val="000000"/>
                </a:solidFill>
              </a:rPr>
              <a:t>70 percent</a:t>
            </a:r>
            <a:r>
              <a:rPr lang="en">
                <a:solidFill>
                  <a:srgbClr val="000000"/>
                </a:solidFill>
              </a:rPr>
              <a:t> of orders on its platform now originate from algorithms, whereas in 2004, all trading was undertaken by humans.</a:t>
            </a:r>
            <a:endParaRPr>
              <a:solidFill>
                <a:srgbClr val="000000"/>
              </a:solidFill>
            </a:endParaRPr>
          </a:p>
          <a:p>
            <a:pPr marL="0" lvl="0" indent="0" algn="l" rtl="0">
              <a:spcBef>
                <a:spcPts val="1000"/>
              </a:spcBef>
              <a:spcAft>
                <a:spcPts val="1000"/>
              </a:spcAft>
              <a:buNone/>
            </a:pPr>
            <a:endParaRPr>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5"/>
          <p:cNvSpPr txBox="1">
            <a:spLocks noGrp="1"/>
          </p:cNvSpPr>
          <p:nvPr>
            <p:ph type="title"/>
          </p:nvPr>
        </p:nvSpPr>
        <p:spPr>
          <a:xfrm>
            <a:off x="311700" y="587975"/>
            <a:ext cx="81312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7068C"/>
                </a:solidFill>
              </a:rPr>
              <a:t>Types of Automated Trading</a:t>
            </a:r>
            <a:endParaRPr/>
          </a:p>
        </p:txBody>
      </p:sp>
      <p:sp>
        <p:nvSpPr>
          <p:cNvPr id="161" name="Google Shape;161;p25"/>
          <p:cNvSpPr txBox="1">
            <a:spLocks noGrp="1"/>
          </p:cNvSpPr>
          <p:nvPr>
            <p:ph type="body" idx="1"/>
          </p:nvPr>
        </p:nvSpPr>
        <p:spPr>
          <a:xfrm>
            <a:off x="311700" y="1921375"/>
            <a:ext cx="8249400" cy="224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7068C"/>
                </a:solidFill>
              </a:rPr>
              <a:t>●</a:t>
            </a:r>
            <a:r>
              <a:rPr lang="en">
                <a:solidFill>
                  <a:srgbClr val="000000"/>
                </a:solidFill>
              </a:rPr>
              <a:t>Arbitrage</a:t>
            </a: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r>
              <a:rPr lang="en">
                <a:solidFill>
                  <a:srgbClr val="000000"/>
                </a:solidFill>
              </a:rPr>
              <a:t>●High-Frequency Trading (HFT)</a:t>
            </a: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r>
              <a:rPr lang="en">
                <a:solidFill>
                  <a:srgbClr val="000000"/>
                </a:solidFill>
              </a:rPr>
              <a:t>●</a:t>
            </a:r>
            <a:r>
              <a:rPr lang="en" b="1">
                <a:solidFill>
                  <a:srgbClr val="000000"/>
                </a:solidFill>
              </a:rPr>
              <a:t>Quant Trading</a:t>
            </a:r>
            <a:endParaRPr b="1">
              <a:solidFill>
                <a:srgbClr val="000000"/>
              </a:solidFill>
            </a:endParaRPr>
          </a:p>
          <a:p>
            <a:pPr marL="0" lvl="0" indent="0" algn="l" rtl="0">
              <a:spcBef>
                <a:spcPts val="0"/>
              </a:spcBef>
              <a:spcAft>
                <a:spcPts val="1000"/>
              </a:spcAft>
              <a:buNone/>
            </a:pPr>
            <a:endParaRPr>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6"/>
          <p:cNvSpPr txBox="1">
            <a:spLocks noGrp="1"/>
          </p:cNvSpPr>
          <p:nvPr>
            <p:ph type="title"/>
          </p:nvPr>
        </p:nvSpPr>
        <p:spPr>
          <a:xfrm>
            <a:off x="311700" y="587975"/>
            <a:ext cx="84249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7068C"/>
                </a:solidFill>
              </a:rPr>
              <a:t>FX Quant Trading Challenges</a:t>
            </a:r>
            <a:endParaRPr/>
          </a:p>
        </p:txBody>
      </p:sp>
      <p:sp>
        <p:nvSpPr>
          <p:cNvPr id="167" name="Google Shape;167;p26"/>
          <p:cNvSpPr txBox="1">
            <a:spLocks noGrp="1"/>
          </p:cNvSpPr>
          <p:nvPr>
            <p:ph type="body" idx="1"/>
          </p:nvPr>
        </p:nvSpPr>
        <p:spPr>
          <a:xfrm>
            <a:off x="311700" y="1616825"/>
            <a:ext cx="8249400" cy="2246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57068C"/>
                </a:solidFill>
              </a:rPr>
              <a:t>●</a:t>
            </a:r>
            <a:r>
              <a:rPr lang="en" b="1">
                <a:solidFill>
                  <a:srgbClr val="000000"/>
                </a:solidFill>
              </a:rPr>
              <a:t>The lack of data in FX trading compared to stocks.</a:t>
            </a:r>
            <a:r>
              <a:rPr lang="en">
                <a:solidFill>
                  <a:srgbClr val="000000"/>
                </a:solidFill>
              </a:rPr>
              <a:t> </a:t>
            </a:r>
            <a:endParaRPr>
              <a:solidFill>
                <a:srgbClr val="000000"/>
              </a:solidFill>
            </a:endParaRPr>
          </a:p>
          <a:p>
            <a:pPr marL="0" lvl="0" indent="0" algn="l" rtl="0">
              <a:lnSpc>
                <a:spcPct val="115000"/>
              </a:lnSpc>
              <a:spcBef>
                <a:spcPts val="0"/>
              </a:spcBef>
              <a:spcAft>
                <a:spcPts val="0"/>
              </a:spcAft>
              <a:buNone/>
            </a:pPr>
            <a:r>
              <a:rPr lang="en">
                <a:solidFill>
                  <a:srgbClr val="000000"/>
                </a:solidFill>
              </a:rPr>
              <a:t>This is one of the main obstacles to implementing a quantitative trading strategy in Forex. Since the FX market is considered an OTC market and is not traded on centralized exchanges, there is little uniform data. ECN only publishes about 15% of the data, while the rest of the trades in the market are "black box operations".</a:t>
            </a:r>
            <a:endParaRPr>
              <a:solidFill>
                <a:srgbClr val="000000"/>
              </a:solidFill>
            </a:endParaRPr>
          </a:p>
          <a:p>
            <a:pPr marL="0" lvl="0" indent="0" algn="l" rtl="0">
              <a:lnSpc>
                <a:spcPct val="115000"/>
              </a:lnSpc>
              <a:spcBef>
                <a:spcPts val="0"/>
              </a:spcBef>
              <a:spcAft>
                <a:spcPts val="0"/>
              </a:spcAft>
              <a:buNone/>
            </a:pPr>
            <a:endParaRPr>
              <a:solidFill>
                <a:srgbClr val="000000"/>
              </a:solidFill>
            </a:endParaRPr>
          </a:p>
          <a:p>
            <a:pPr marL="0" lvl="0" indent="0" algn="l" rtl="0">
              <a:lnSpc>
                <a:spcPct val="200000"/>
              </a:lnSpc>
              <a:spcBef>
                <a:spcPts val="0"/>
              </a:spcBef>
              <a:spcAft>
                <a:spcPts val="0"/>
              </a:spcAft>
              <a:buNone/>
            </a:pPr>
            <a:r>
              <a:rPr lang="en">
                <a:solidFill>
                  <a:srgbClr val="000000"/>
                </a:solidFill>
              </a:rPr>
              <a:t>●</a:t>
            </a:r>
            <a:r>
              <a:rPr lang="en" b="1">
                <a:solidFill>
                  <a:srgbClr val="000000"/>
                </a:solidFill>
              </a:rPr>
              <a:t>Many traders underestimate the cost of quality data.</a:t>
            </a:r>
            <a:endParaRPr b="1">
              <a:solidFill>
                <a:srgbClr val="000000"/>
              </a:solidFill>
            </a:endParaRPr>
          </a:p>
          <a:p>
            <a:pPr marL="0" lvl="0" indent="0" algn="l" rtl="0">
              <a:lnSpc>
                <a:spcPct val="200000"/>
              </a:lnSpc>
              <a:spcBef>
                <a:spcPts val="0"/>
              </a:spcBef>
              <a:spcAft>
                <a:spcPts val="0"/>
              </a:spcAft>
              <a:buNone/>
            </a:pPr>
            <a:endParaRPr>
              <a:solidFill>
                <a:schemeClr val="dk2"/>
              </a:solidFill>
            </a:endParaRPr>
          </a:p>
          <a:p>
            <a:pPr marL="0" lvl="0" indent="0" algn="l" rtl="0">
              <a:lnSpc>
                <a:spcPct val="200000"/>
              </a:lnSpc>
              <a:spcBef>
                <a:spcPts val="1000"/>
              </a:spcBef>
              <a:spcAft>
                <a:spcPts val="1000"/>
              </a:spcAft>
              <a:buNone/>
            </a:pPr>
            <a:endParaRPr/>
          </a:p>
        </p:txBody>
      </p:sp>
    </p:spTree>
  </p:cSld>
  <p:clrMapOvr>
    <a:masterClrMapping/>
  </p:clrMapOvr>
</p:sld>
</file>

<file path=ppt/theme/theme1.xml><?xml version="1.0" encoding="utf-8"?>
<a:theme xmlns:a="http://schemas.openxmlformats.org/drawingml/2006/main" name="NYU Elegant">
  <a:themeElements>
    <a:clrScheme name="Simple Light">
      <a:dk1>
        <a:srgbClr val="57068C"/>
      </a:dk1>
      <a:lt1>
        <a:srgbClr val="FFFFFF"/>
      </a:lt1>
      <a:dk2>
        <a:srgbClr val="333333"/>
      </a:dk2>
      <a:lt2>
        <a:srgbClr val="E3DFE9"/>
      </a:lt2>
      <a:accent1>
        <a:srgbClr val="9A6ABA"/>
      </a:accent1>
      <a:accent2>
        <a:srgbClr val="6D6D6D"/>
      </a:accent2>
      <a:accent3>
        <a:srgbClr val="007E8A"/>
      </a:accent3>
      <a:accent4>
        <a:srgbClr val="E97300"/>
      </a:accent4>
      <a:accent5>
        <a:srgbClr val="799A05"/>
      </a:accent5>
      <a:accent6>
        <a:srgbClr val="C50F3C"/>
      </a:accent6>
      <a:hlink>
        <a:srgbClr val="5706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1367</Words>
  <Application>Microsoft Macintosh PowerPoint</Application>
  <PresentationFormat>On-screen Show (16:9)</PresentationFormat>
  <Paragraphs>240</Paragraphs>
  <Slides>39</Slides>
  <Notes>39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Frank Ruhl Libre</vt:lpstr>
      <vt:lpstr>Arial</vt:lpstr>
      <vt:lpstr>Montserrat</vt:lpstr>
      <vt:lpstr>Times New Roman</vt:lpstr>
      <vt:lpstr>Montserrat ExtraBold</vt:lpstr>
      <vt:lpstr>Montserrat SemiBold</vt:lpstr>
      <vt:lpstr>Roboto</vt:lpstr>
      <vt:lpstr>NYU Elegant</vt:lpstr>
      <vt:lpstr>FX Investment Algorithm</vt:lpstr>
      <vt:lpstr>Project Summary </vt:lpstr>
      <vt:lpstr>Project Steps</vt:lpstr>
      <vt:lpstr>PowerPoint Presentation</vt:lpstr>
      <vt:lpstr>Product Intro &amp; Data Preparation </vt:lpstr>
      <vt:lpstr>When it comes to looking for a broker that can adapt to your trading strategy, what you should pay attention to?</vt:lpstr>
      <vt:lpstr>Automated Trading in the FX Market</vt:lpstr>
      <vt:lpstr>Types of Automated Trading</vt:lpstr>
      <vt:lpstr>FX Quant Trading Challenges</vt:lpstr>
      <vt:lpstr>What We Offer </vt:lpstr>
      <vt:lpstr>What We Offer </vt:lpstr>
      <vt:lpstr>Data Extraction</vt:lpstr>
      <vt:lpstr>Data Extraction</vt:lpstr>
      <vt:lpstr>Data Extraction</vt:lpstr>
      <vt:lpstr>Data Extraction</vt:lpstr>
      <vt:lpstr>Data Extraction</vt:lpstr>
      <vt:lpstr>Data Organization &amp; Storage</vt:lpstr>
      <vt:lpstr>What We Offer </vt:lpstr>
      <vt:lpstr>Model Classification </vt:lpstr>
      <vt:lpstr>Classification Models</vt:lpstr>
      <vt:lpstr>Random Forest</vt:lpstr>
      <vt:lpstr>Gradient boosting</vt:lpstr>
      <vt:lpstr>XGboost</vt:lpstr>
      <vt:lpstr>K-Nearest Neighbor </vt:lpstr>
      <vt:lpstr>Logistic Regression</vt:lpstr>
      <vt:lpstr>Parameter Tuning</vt:lpstr>
      <vt:lpstr>Parameter Tuning</vt:lpstr>
      <vt:lpstr>Model Performance</vt:lpstr>
      <vt:lpstr>Return &amp; Clustering Analysis  </vt:lpstr>
      <vt:lpstr> Index Organization </vt:lpstr>
      <vt:lpstr>Return Calculation </vt:lpstr>
      <vt:lpstr>Continuous Wavelet Transform(CWT )</vt:lpstr>
      <vt:lpstr>Clustering</vt:lpstr>
      <vt:lpstr>Decision Making &amp; Conclusion </vt:lpstr>
      <vt:lpstr>Real-Time Data </vt:lpstr>
      <vt:lpstr>Model Performance </vt:lpstr>
      <vt:lpstr>Currency Performance </vt:lpstr>
      <vt:lpstr>Conclusion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FX Investment Algorithm</dc:title>
  <cp:lastModifiedBy>丰睿 李</cp:lastModifiedBy>
  <cp:revision>1</cp:revision>
  <dcterms:modified xsi:type="dcterms:W3CDTF">2021-12-17T04:51:36Z</dcterms:modified>
</cp:coreProperties>
</file>